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76" r:id="rId3"/>
    <p:sldId id="268" r:id="rId4"/>
    <p:sldId id="269" r:id="rId5"/>
    <p:sldId id="267" r:id="rId6"/>
    <p:sldId id="261" r:id="rId7"/>
    <p:sldId id="264" r:id="rId8"/>
    <p:sldId id="265" r:id="rId9"/>
    <p:sldId id="266" r:id="rId10"/>
    <p:sldId id="272" r:id="rId11"/>
    <p:sldId id="273" r:id="rId12"/>
    <p:sldId id="278" r:id="rId13"/>
    <p:sldId id="277" r:id="rId14"/>
    <p:sldId id="271" r:id="rId15"/>
    <p:sldId id="281" r:id="rId16"/>
    <p:sldId id="280" r:id="rId17"/>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242" autoAdjust="0"/>
  </p:normalViewPr>
  <p:slideViewPr>
    <p:cSldViewPr snapToGrid="0">
      <p:cViewPr varScale="1">
        <p:scale>
          <a:sx n="106" d="100"/>
          <a:sy n="106" d="100"/>
        </p:scale>
        <p:origin x="7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769152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231834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921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38484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559763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057646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111120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997259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287248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799099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79515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8706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anva.com/design/DAF6Yt1VP_o/hqxiDU9a1EXXIXzPJiczuQ/edit?utm_content=DAF6Yt1VP_o&amp;utm_campaign=designshare&amp;utm_medium=link2&amp;utm_source=sharebutton"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7F4A8A-7B54-4D8D-933A-8921996A0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73F4BFED-2C1B-A892-B563-C3664A512DB5}"/>
              </a:ext>
            </a:extLst>
          </p:cNvPr>
          <p:cNvSpPr>
            <a:spLocks noGrp="1"/>
          </p:cNvSpPr>
          <p:nvPr>
            <p:ph type="ctrTitle"/>
          </p:nvPr>
        </p:nvSpPr>
        <p:spPr>
          <a:xfrm>
            <a:off x="-2" y="604253"/>
            <a:ext cx="6859225" cy="917628"/>
          </a:xfrm>
        </p:spPr>
        <p:txBody>
          <a:bodyPr anchor="t">
            <a:normAutofit fontScale="90000"/>
          </a:bodyPr>
          <a:lstStyle/>
          <a:p>
            <a:r>
              <a:rPr lang="en-US" altLang="zh-HK" sz="3600" b="0" dirty="0">
                <a:latin typeface="Times New Roman" panose="02020603050405020304" pitchFamily="18" charset="0"/>
                <a:cs typeface="Times New Roman" panose="02020603050405020304" pitchFamily="18" charset="0"/>
              </a:rPr>
              <a:t>Q1 –Task1</a:t>
            </a:r>
            <a:br>
              <a:rPr lang="en-US" altLang="zh-HK" sz="3600" b="0" dirty="0">
                <a:latin typeface="Times New Roman" panose="02020603050405020304" pitchFamily="18" charset="0"/>
                <a:cs typeface="Times New Roman" panose="02020603050405020304" pitchFamily="18" charset="0"/>
              </a:rPr>
            </a:br>
            <a:br>
              <a:rPr lang="en-US" altLang="zh-HK" sz="8000" b="0" dirty="0">
                <a:latin typeface="Times New Roman" panose="02020603050405020304" pitchFamily="18" charset="0"/>
                <a:cs typeface="Times New Roman" panose="02020603050405020304" pitchFamily="18" charset="0"/>
              </a:rPr>
            </a:br>
            <a:br>
              <a:rPr lang="zh-TW" altLang="zh-HK" sz="1800" b="0" kern="100" dirty="0">
                <a:effectLst/>
                <a:latin typeface="Times New Roman" panose="02020603050405020304" pitchFamily="18" charset="0"/>
                <a:ea typeface="新細明體" panose="02020500000000000000" pitchFamily="18" charset="-120"/>
                <a:cs typeface="Times New Roman" panose="02020603050405020304" pitchFamily="18" charset="0"/>
              </a:rPr>
            </a:br>
            <a:endParaRPr lang="zh-HK" altLang="en-US" sz="8000" b="0" dirty="0">
              <a:latin typeface="Times New Roman" panose="02020603050405020304" pitchFamily="18" charset="0"/>
              <a:cs typeface="Times New Roman" panose="02020603050405020304" pitchFamily="18" charset="0"/>
            </a:endParaRPr>
          </a:p>
        </p:txBody>
      </p:sp>
      <p:sp>
        <p:nvSpPr>
          <p:cNvPr id="3" name="副標題 2">
            <a:extLst>
              <a:ext uri="{FF2B5EF4-FFF2-40B4-BE49-F238E27FC236}">
                <a16:creationId xmlns:a16="http://schemas.microsoft.com/office/drawing/2014/main" id="{B86AE2C9-79E0-D799-D339-508C679392EB}"/>
              </a:ext>
            </a:extLst>
          </p:cNvPr>
          <p:cNvSpPr>
            <a:spLocks noGrp="1"/>
          </p:cNvSpPr>
          <p:nvPr>
            <p:ph type="subTitle" idx="1"/>
          </p:nvPr>
        </p:nvSpPr>
        <p:spPr>
          <a:xfrm>
            <a:off x="33160" y="1590100"/>
            <a:ext cx="8499566" cy="1268360"/>
          </a:xfrm>
        </p:spPr>
        <p:txBody>
          <a:bodyPr anchor="b">
            <a:normAutofit fontScale="85000" lnSpcReduction="20000"/>
          </a:bodyPr>
          <a:lstStyle/>
          <a:p>
            <a:r>
              <a:rPr lang="en-US" altLang="zh-HK" sz="2900" kern="100" dirty="0">
                <a:effectLst/>
                <a:latin typeface="Times New Roman" panose="02020603050405020304" pitchFamily="18" charset="0"/>
                <a:ea typeface="新細明體" panose="02020500000000000000" pitchFamily="18" charset="-120"/>
                <a:cs typeface="Times New Roman" panose="02020603050405020304" pitchFamily="18" charset="0"/>
              </a:rPr>
              <a:t>What are the various interactions (for the borrower and for the lender) and key characteristics of the portal that you think will be necessary to facilitate a good experience?</a:t>
            </a:r>
            <a:endParaRPr lang="zh-TW" altLang="zh-HK" sz="29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zh-HK" altLang="en-US"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07120"/>
            <a:ext cx="804195" cy="0"/>
          </a:xfrm>
          <a:prstGeom prst="line">
            <a:avLst/>
          </a:prstGeom>
          <a:ln w="12382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117564" y="2858461"/>
            <a:ext cx="8382000" cy="2700547"/>
          </a:xfrm>
          <a:prstGeom prst="rect">
            <a:avLst/>
          </a:prstGeom>
          <a:noFill/>
        </p:spPr>
        <p:txBody>
          <a:bodyPr wrap="square">
            <a:spAutoFit/>
          </a:bodyPr>
          <a:lstStyle/>
          <a:p>
            <a:pPr>
              <a:lnSpc>
                <a:spcPct val="115000"/>
              </a:lnSpc>
              <a:spcAft>
                <a:spcPts val="800"/>
              </a:spcAft>
            </a:pPr>
            <a:r>
              <a:rPr lang="en-US" altLang="zh-HK" sz="2000" kern="100" dirty="0">
                <a:effectLst/>
                <a:latin typeface="Times New Roman" panose="02020603050405020304" pitchFamily="18" charset="0"/>
                <a:ea typeface="新細明體" panose="02020500000000000000" pitchFamily="18" charset="-120"/>
                <a:cs typeface="Times New Roman" panose="02020603050405020304" pitchFamily="18" charset="0"/>
              </a:rPr>
              <a:t>To answer this question, my approach is to</a:t>
            </a:r>
            <a:r>
              <a:rPr lang="en-US" altLang="zh-HK" sz="2000" kern="100" dirty="0">
                <a:latin typeface="Times New Roman" panose="02020603050405020304" pitchFamily="18" charset="0"/>
                <a:ea typeface="新細明體" panose="02020500000000000000" pitchFamily="18" charset="-120"/>
                <a:cs typeface="Times New Roman" panose="02020603050405020304" pitchFamily="18" charset="0"/>
              </a:rPr>
              <a:t>:</a:t>
            </a:r>
          </a:p>
          <a:p>
            <a:pPr marL="514350" indent="-514350">
              <a:lnSpc>
                <a:spcPct val="115000"/>
              </a:lnSpc>
              <a:spcAft>
                <a:spcPts val="800"/>
              </a:spcAft>
              <a:buFont typeface="+mj-lt"/>
              <a:buAutoNum type="arabicPeriod"/>
            </a:pPr>
            <a:r>
              <a:rPr lang="en-US" altLang="zh-TW" sz="2000" kern="100" dirty="0">
                <a:effectLst/>
                <a:latin typeface="Times New Roman" panose="02020603050405020304" pitchFamily="18" charset="0"/>
                <a:ea typeface="新細明體" panose="02020500000000000000" pitchFamily="18" charset="-120"/>
                <a:cs typeface="Times New Roman" panose="02020603050405020304" pitchFamily="18" charset="0"/>
              </a:rPr>
              <a:t>Think from both perspective (draft idea)</a:t>
            </a:r>
          </a:p>
          <a:p>
            <a:pPr marL="514350" indent="-514350">
              <a:lnSpc>
                <a:spcPct val="115000"/>
              </a:lnSpc>
              <a:spcAft>
                <a:spcPts val="800"/>
              </a:spcAft>
              <a:buFont typeface="+mj-lt"/>
              <a:buAutoNum type="arabicPeriod"/>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Question the business (market research, competitive analysis)</a:t>
            </a:r>
          </a:p>
          <a:p>
            <a:pPr marL="514350" indent="-514350">
              <a:lnSpc>
                <a:spcPct val="115000"/>
              </a:lnSpc>
              <a:spcAft>
                <a:spcPts val="800"/>
              </a:spcAft>
              <a:buFont typeface="+mj-lt"/>
              <a:buAutoNum type="arabicPeriod"/>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Draft requirement (solution outline)</a:t>
            </a:r>
          </a:p>
          <a:p>
            <a:pPr marL="514350" indent="-514350">
              <a:lnSpc>
                <a:spcPct val="115000"/>
              </a:lnSpc>
              <a:spcAft>
                <a:spcPts val="800"/>
              </a:spcAft>
              <a:buFont typeface="+mj-lt"/>
              <a:buAutoNum type="arabicPeriod"/>
            </a:pPr>
            <a:r>
              <a:rPr lang="en-US" altLang="zh-TW" sz="2000" kern="100" dirty="0">
                <a:effectLst/>
                <a:latin typeface="Times New Roman" panose="02020603050405020304" pitchFamily="18" charset="0"/>
                <a:ea typeface="新細明體" panose="02020500000000000000" pitchFamily="18" charset="-120"/>
                <a:cs typeface="Times New Roman" panose="02020603050405020304" pitchFamily="18" charset="0"/>
              </a:rPr>
              <a:t>Define solution</a:t>
            </a: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 structure (construct solution components)</a:t>
            </a:r>
          </a:p>
          <a:p>
            <a:pPr marL="514350" indent="-514350">
              <a:lnSpc>
                <a:spcPct val="115000"/>
              </a:lnSpc>
              <a:spcAft>
                <a:spcPts val="800"/>
              </a:spcAft>
              <a:buFont typeface="+mj-lt"/>
              <a:buAutoNum type="arabicPeriod"/>
            </a:pPr>
            <a:r>
              <a:rPr lang="en-US" altLang="zh-TW" sz="2000" kern="100" dirty="0">
                <a:effectLst/>
                <a:latin typeface="Times New Roman" panose="02020603050405020304" pitchFamily="18" charset="0"/>
                <a:ea typeface="新細明體" panose="02020500000000000000" pitchFamily="18" charset="-120"/>
                <a:cs typeface="Times New Roman" panose="02020603050405020304" pitchFamily="18" charset="0"/>
              </a:rPr>
              <a:t>Picture ideal product (product mapping &amp; final touch)</a:t>
            </a:r>
            <a:endParaRPr lang="zh-TW" altLang="zh-HK"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 name="文字方塊 7">
            <a:extLst>
              <a:ext uri="{FF2B5EF4-FFF2-40B4-BE49-F238E27FC236}">
                <a16:creationId xmlns:a16="http://schemas.microsoft.com/office/drawing/2014/main" id="{300C2A94-B4F0-8DF3-F146-C2EABE37CB5A}"/>
              </a:ext>
            </a:extLst>
          </p:cNvPr>
          <p:cNvSpPr txBox="1"/>
          <p:nvPr/>
        </p:nvSpPr>
        <p:spPr>
          <a:xfrm>
            <a:off x="-1" y="82499"/>
            <a:ext cx="9104249" cy="461665"/>
          </a:xfrm>
          <a:prstGeom prst="rect">
            <a:avLst/>
          </a:prstGeom>
          <a:noFill/>
        </p:spPr>
        <p:txBody>
          <a:bodyPr wrap="square">
            <a:spAutoFit/>
          </a:bodyPr>
          <a:lstStyle/>
          <a:p>
            <a:r>
              <a:rPr lang="en-US" altLang="zh-HK" sz="2400" b="1" dirty="0">
                <a:latin typeface="Times New Roman" panose="02020603050405020304" pitchFamily="18" charset="0"/>
                <a:cs typeface="Times New Roman" panose="02020603050405020304" pitchFamily="18" charset="0"/>
              </a:rPr>
              <a:t>Business Analyst - Case &amp; </a:t>
            </a:r>
            <a:r>
              <a:rPr lang="en-US" altLang="zh-HK" sz="2400" b="1" dirty="0" err="1">
                <a:latin typeface="Times New Roman" panose="02020603050405020304" pitchFamily="18" charset="0"/>
                <a:cs typeface="Times New Roman" panose="02020603050405020304" pitchFamily="18" charset="0"/>
              </a:rPr>
              <a:t>Behavioural</a:t>
            </a:r>
            <a:r>
              <a:rPr lang="en-US" altLang="zh-HK" sz="2400" b="1" dirty="0">
                <a:latin typeface="Times New Roman" panose="02020603050405020304" pitchFamily="18" charset="0"/>
                <a:cs typeface="Times New Roman" panose="02020603050405020304" pitchFamily="18" charset="0"/>
              </a:rPr>
              <a:t> Interview – Franco Fan</a:t>
            </a:r>
            <a:endParaRPr lang="zh-HK"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0436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81891"/>
            <a:ext cx="6122124" cy="548099"/>
          </a:xfrm>
          <a:prstGeom prst="rect">
            <a:avLst/>
          </a:prstGeom>
          <a:noFill/>
        </p:spPr>
        <p:txBody>
          <a:bodyPr wrap="square">
            <a:spAutoFit/>
          </a:bodyPr>
          <a:lstStyle/>
          <a:p>
            <a:pPr>
              <a:lnSpc>
                <a:spcPct val="115000"/>
              </a:lnSpc>
              <a:spcAft>
                <a:spcPts val="800"/>
              </a:spcAft>
            </a:pPr>
            <a:r>
              <a:rPr lang="en-US" altLang="zh-HK" sz="2800" kern="100" dirty="0">
                <a:effectLst/>
                <a:latin typeface="Times New Roman" panose="02020603050405020304" pitchFamily="18" charset="0"/>
                <a:ea typeface="新細明體" panose="02020500000000000000" pitchFamily="18" charset="-120"/>
                <a:cs typeface="Arial" panose="020B0604020202020204" pitchFamily="34" charset="0"/>
              </a:rPr>
              <a:t>Minimal Viable Product </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0" y="629990"/>
            <a:ext cx="8395061" cy="2956066"/>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Mock-up screens for borrower workflow:</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Design by using Canva resources:</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hlinkClick r:id="rId3"/>
              </a:rPr>
              <a:t>https://www.canva.com/design/DAF6Yt1VP_o/hqxiDU9a1EXXIXzPJiczuQ/edit?utm_content=DAF6Yt1VP_o&amp;utm_campaign=designshare&amp;utm_medium=link2&amp;utm_source=sharebutton</a:t>
            </a:r>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Assumption: </a:t>
            </a:r>
          </a:p>
          <a:p>
            <a:pPr marL="228600" indent="-228600">
              <a:lnSpc>
                <a:spcPct val="115000"/>
              </a:lnSpc>
              <a:spcAft>
                <a:spcPts val="800"/>
              </a:spcAft>
              <a:buFont typeface="+mj-lt"/>
              <a:buAutoNum type="arabicPeriod"/>
            </a:pP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System requirements on 3 types of product are universal, minimal adjustment needed for facilitating all use cases.</a:t>
            </a:r>
          </a:p>
          <a:p>
            <a:pPr marL="228600" indent="-228600">
              <a:lnSpc>
                <a:spcPct val="115000"/>
              </a:lnSpc>
              <a:spcAft>
                <a:spcPts val="800"/>
              </a:spcAft>
              <a:buFont typeface="+mj-lt"/>
              <a:buAutoNum type="arabicPeriod"/>
            </a:pP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Details in application form, declaration, consent, agreement, product information,  dashboards are to-be-confirm.</a:t>
            </a:r>
          </a:p>
          <a:p>
            <a:pPr marL="228600" indent="-228600">
              <a:lnSpc>
                <a:spcPct val="115000"/>
              </a:lnSpc>
              <a:spcAft>
                <a:spcPts val="800"/>
              </a:spcAft>
              <a:buFont typeface="+mj-lt"/>
              <a:buAutoNum type="arabicPeriod"/>
            </a:pP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Mock-up screen is the happy flow of borrower journey in residential loan application only.</a:t>
            </a:r>
            <a:endParaRPr lang="en-US" altLang="zh-HK"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3981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12" name="文字方塊 11">
            <a:extLst>
              <a:ext uri="{FF2B5EF4-FFF2-40B4-BE49-F238E27FC236}">
                <a16:creationId xmlns:a16="http://schemas.microsoft.com/office/drawing/2014/main" id="{53C18AA4-AFE9-A93B-84B9-036DE76DE3AD}"/>
              </a:ext>
            </a:extLst>
          </p:cNvPr>
          <p:cNvSpPr txBox="1"/>
          <p:nvPr/>
        </p:nvSpPr>
        <p:spPr>
          <a:xfrm>
            <a:off x="0" y="0"/>
            <a:ext cx="8395061" cy="7477432"/>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Q2 Workflow</a:t>
            </a:r>
          </a:p>
          <a:p>
            <a:pPr>
              <a:lnSpc>
                <a:spcPct val="115000"/>
              </a:lnSpc>
              <a:spcAft>
                <a:spcPts val="800"/>
              </a:spcAft>
            </a:pPr>
            <a:r>
              <a:rPr lang="en-US" altLang="zh-HK" sz="1200" dirty="0"/>
              <a:t>You're a Business Analyst at Mortgage Automator and you've been assigned to a project to optimize a critical workflow. In your first few weeks, we discovered that multiple lenders on our platform have been experiencing delays, leading to increased turnaround times for approvals and funding. </a:t>
            </a:r>
          </a:p>
          <a:p>
            <a:pPr>
              <a:lnSpc>
                <a:spcPct val="115000"/>
              </a:lnSpc>
              <a:spcAft>
                <a:spcPts val="800"/>
              </a:spcAft>
            </a:pPr>
            <a:endParaRPr lang="en-US" altLang="zh-HK" sz="1200" dirty="0"/>
          </a:p>
          <a:p>
            <a:pPr>
              <a:lnSpc>
                <a:spcPct val="115000"/>
              </a:lnSpc>
              <a:spcAft>
                <a:spcPts val="800"/>
              </a:spcAft>
            </a:pPr>
            <a:r>
              <a:rPr lang="en-US" altLang="zh-HK" sz="1200" dirty="0"/>
              <a:t>Thinking Process</a:t>
            </a:r>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r>
              <a:rPr lang="en-US" altLang="zh-TW" sz="1200" kern="100" dirty="0">
                <a:effectLst/>
                <a:latin typeface="Times New Roman" panose="02020603050405020304" pitchFamily="18" charset="0"/>
                <a:ea typeface="新細明體" panose="02020500000000000000" pitchFamily="18" charset="-120"/>
                <a:cs typeface="Arial" panose="020B0604020202020204" pitchFamily="34" charset="0"/>
              </a:rPr>
              <a:t>I will start by questioning:</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What is the problem? Can I define them?</a:t>
            </a:r>
          </a:p>
          <a:p>
            <a:pPr>
              <a:lnSpc>
                <a:spcPct val="115000"/>
              </a:lnSpc>
              <a:spcAft>
                <a:spcPts val="800"/>
              </a:spcAft>
            </a:pPr>
            <a:r>
              <a:rPr lang="en-US" altLang="zh-TW" sz="1200" kern="100" dirty="0">
                <a:effectLst/>
                <a:latin typeface="Times New Roman" panose="02020603050405020304" pitchFamily="18" charset="0"/>
                <a:ea typeface="新細明體" panose="02020500000000000000" pitchFamily="18" charset="-120"/>
                <a:cs typeface="Arial" panose="020B0604020202020204" pitchFamily="34" charset="0"/>
              </a:rPr>
              <a:t>What is the workflow? What is the roles involved?</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Where</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can</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I</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get</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information to help me analyzing the root cause? Who should I look for to get those info?</a:t>
            </a:r>
          </a:p>
          <a:p>
            <a:pPr>
              <a:lnSpc>
                <a:spcPct val="115000"/>
              </a:lnSpc>
              <a:spcAft>
                <a:spcPts val="800"/>
              </a:spcAft>
            </a:pPr>
            <a:r>
              <a:rPr lang="en-US" altLang="zh-TW" sz="1500" b="1" kern="100" dirty="0">
                <a:latin typeface="Times New Roman" panose="02020603050405020304" pitchFamily="18" charset="0"/>
                <a:ea typeface="新細明體" panose="02020500000000000000" pitchFamily="18" charset="-120"/>
                <a:cs typeface="Arial" panose="020B0604020202020204" pitchFamily="34" charset="0"/>
              </a:rPr>
              <a:t>My approach involves 5 steps: </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First, understanding how the business and platform operate.</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Next, gathering all relevant platform details.</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Then, breaking down issues into manageable parts and defining project goals. </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Following this, I collaborate closely with stakeholders, create a clear delivery plan, </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and seek budget approval.</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Finally, kickstart the system enhancement project.</a:t>
            </a: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736065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12" name="文字方塊 11">
            <a:extLst>
              <a:ext uri="{FF2B5EF4-FFF2-40B4-BE49-F238E27FC236}">
                <a16:creationId xmlns:a16="http://schemas.microsoft.com/office/drawing/2014/main" id="{53C18AA4-AFE9-A93B-84B9-036DE76DE3AD}"/>
              </a:ext>
            </a:extLst>
          </p:cNvPr>
          <p:cNvSpPr txBox="1"/>
          <p:nvPr/>
        </p:nvSpPr>
        <p:spPr>
          <a:xfrm>
            <a:off x="0" y="0"/>
            <a:ext cx="8395061" cy="5560753"/>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Q2</a:t>
            </a:r>
            <a:endParaRPr lang="en-US" altLang="zh-HK" sz="1200" dirty="0"/>
          </a:p>
          <a:p>
            <a:pPr>
              <a:lnSpc>
                <a:spcPct val="115000"/>
              </a:lnSpc>
              <a:spcAft>
                <a:spcPts val="800"/>
              </a:spcAft>
            </a:pPr>
            <a:r>
              <a:rPr lang="en-US" altLang="zh-HK" sz="1200" dirty="0">
                <a:latin typeface="Times New Roman" panose="02020603050405020304" pitchFamily="18" charset="0"/>
                <a:cs typeface="Times New Roman" panose="02020603050405020304" pitchFamily="18" charset="0"/>
              </a:rPr>
              <a:t>Task 1 - How would you approach this situation? </a:t>
            </a:r>
          </a:p>
          <a:p>
            <a:pPr marL="228600" indent="-228600">
              <a:lnSpc>
                <a:spcPct val="115000"/>
              </a:lnSpc>
              <a:spcAft>
                <a:spcPts val="800"/>
              </a:spcAft>
              <a:buAutoNum type="arabicPeriod"/>
            </a:pPr>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lvl="2">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Arial" panose="020B0604020202020204" pitchFamily="34" charset="0"/>
              </a:rPr>
              <a:t>My full answer to question 2 task 1: </a:t>
            </a:r>
          </a:p>
          <a:p>
            <a:pPr algn="l"/>
            <a:r>
              <a:rPr lang="en-US" altLang="zh-HK" sz="1400" b="0" i="0" dirty="0">
                <a:effectLst/>
                <a:latin typeface="Times New Roman" panose="02020603050405020304" pitchFamily="18" charset="0"/>
                <a:cs typeface="Times New Roman" panose="02020603050405020304" pitchFamily="18" charset="0"/>
              </a:rPr>
              <a:t>To address any problem or enhancement opportunity, my initial steps involve a comprehensive questioning process. I start by identifying the problem and determining if it can be clearly defined. Understanding the workflow and roles involved is crucial, prompting inquiries into how the business and platform operate.</a:t>
            </a:r>
          </a:p>
          <a:p>
            <a:pPr algn="l"/>
            <a:endParaRPr lang="en-US" altLang="zh-HK" sz="1400" b="0" i="0" dirty="0">
              <a:effectLst/>
              <a:latin typeface="Times New Roman" panose="02020603050405020304" pitchFamily="18" charset="0"/>
              <a:cs typeface="Times New Roman" panose="02020603050405020304" pitchFamily="18" charset="0"/>
            </a:endParaRPr>
          </a:p>
          <a:p>
            <a:pPr algn="l"/>
            <a:r>
              <a:rPr lang="en-US" altLang="zh-HK" sz="1400" b="0" i="0" dirty="0">
                <a:effectLst/>
                <a:latin typeface="Times New Roman" panose="02020603050405020304" pitchFamily="18" charset="0"/>
                <a:cs typeface="Times New Roman" panose="02020603050405020304" pitchFamily="18" charset="0"/>
              </a:rPr>
              <a:t>To analyze the root cause and gather relevant information, I seek input from key stakeholders and identify sources such as system documentation, previous project records, and interviews with users. This questioning phase helps me form a solid foundation for the subsequent steps.</a:t>
            </a:r>
          </a:p>
          <a:p>
            <a:pPr algn="l"/>
            <a:endParaRPr lang="en-US" altLang="zh-HK" sz="1400" b="0" i="0" dirty="0">
              <a:effectLst/>
              <a:latin typeface="Times New Roman" panose="02020603050405020304" pitchFamily="18" charset="0"/>
              <a:cs typeface="Times New Roman" panose="02020603050405020304" pitchFamily="18" charset="0"/>
            </a:endParaRPr>
          </a:p>
          <a:p>
            <a:pPr algn="l"/>
            <a:r>
              <a:rPr lang="en-US" altLang="zh-HK" sz="1400" b="0" i="0" dirty="0">
                <a:effectLst/>
                <a:latin typeface="Times New Roman" panose="02020603050405020304" pitchFamily="18" charset="0"/>
                <a:cs typeface="Times New Roman" panose="02020603050405020304" pitchFamily="18" charset="0"/>
              </a:rPr>
              <a:t>My approach comprises five key steps. </a:t>
            </a:r>
          </a:p>
          <a:p>
            <a:pPr algn="l"/>
            <a:r>
              <a:rPr lang="en-US" altLang="zh-HK" sz="1400" b="0" i="0" dirty="0">
                <a:effectLst/>
                <a:latin typeface="Times New Roman" panose="02020603050405020304" pitchFamily="18" charset="0"/>
                <a:cs typeface="Times New Roman" panose="02020603050405020304" pitchFamily="18" charset="0"/>
              </a:rPr>
              <a:t>Firstly, I focus on understanding the operations of both the business and platform. This is followed by gathering all relevant details about the platform. The third step involves breaking down identified issues into manageable parts and defining specific project goals. Subsequently, I collaborate closely with stakeholders to create a clear delivery plan, seek budget approval, and ultimately kickstart the system enhancement project.</a:t>
            </a: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708258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12" name="文字方塊 11">
            <a:extLst>
              <a:ext uri="{FF2B5EF4-FFF2-40B4-BE49-F238E27FC236}">
                <a16:creationId xmlns:a16="http://schemas.microsoft.com/office/drawing/2014/main" id="{53C18AA4-AFE9-A93B-84B9-036DE76DE3AD}"/>
              </a:ext>
            </a:extLst>
          </p:cNvPr>
          <p:cNvSpPr txBox="1"/>
          <p:nvPr/>
        </p:nvSpPr>
        <p:spPr>
          <a:xfrm>
            <a:off x="0" y="18193"/>
            <a:ext cx="8647611" cy="6963188"/>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Times New Roman" panose="02020603050405020304" pitchFamily="18" charset="0"/>
              </a:rPr>
              <a:t>Q2 </a:t>
            </a:r>
          </a:p>
          <a:p>
            <a:pPr>
              <a:lnSpc>
                <a:spcPct val="115000"/>
              </a:lnSpc>
              <a:spcAft>
                <a:spcPts val="800"/>
              </a:spcAft>
            </a:pPr>
            <a:r>
              <a:rPr lang="en-US" altLang="zh-HK" sz="1200" dirty="0">
                <a:latin typeface="Times New Roman" panose="02020603050405020304" pitchFamily="18" charset="0"/>
                <a:cs typeface="Times New Roman" panose="02020603050405020304" pitchFamily="18" charset="0"/>
              </a:rPr>
              <a:t>Task 2- Can you outline the steps you would take, any key factors or actions you would take?</a:t>
            </a:r>
            <a:endParaRPr lang="en-US" altLang="zh-HK" sz="1200" kern="100" dirty="0">
              <a:latin typeface="Times New Roman" panose="02020603050405020304" pitchFamily="18" charset="0"/>
              <a:ea typeface="新細明體" panose="02020500000000000000" pitchFamily="18" charset="-120"/>
              <a:cs typeface="Times New Roman" panose="02020603050405020304" pitchFamily="18" charset="0"/>
            </a:endParaRPr>
          </a:p>
          <a:p>
            <a:pPr lvl="2">
              <a:lnSpc>
                <a:spcPct val="115000"/>
              </a:lnSpc>
              <a:spcAft>
                <a:spcPts val="800"/>
              </a:spcAft>
            </a:pPr>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lvl="2">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Arial" panose="020B0604020202020204" pitchFamily="34" charset="0"/>
              </a:rPr>
              <a:t>My full answer to question 2 task 2: </a:t>
            </a:r>
            <a:endPar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I begin the enhancement process by gathering comprehensive information about the platform, including performance metrics, user expectations, business workflows, and the roles involved. This data is sourced from stakeholders, system documentation, previous projects, database records, interviews with users, and internet research.</a:t>
            </a:r>
          </a:p>
          <a:p>
            <a:pPr algn="l"/>
            <a:endParaRPr lang="en-US" altLang="zh-HK" sz="1200" b="0" i="0" dirty="0">
              <a:solidFill>
                <a:srgbClr val="374151"/>
              </a:solidFill>
              <a:effectLst/>
              <a:latin typeface="Times New Roman" panose="02020603050405020304" pitchFamily="18" charset="0"/>
              <a:cs typeface="Times New Roman" panose="02020603050405020304" pitchFamily="18" charset="0"/>
            </a:endParaRP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The next step involves identifying performance issues by questioning delays and understanding the differences between 'delays' and 'normal' in platform operations. Collaborating with project managers, product managers, and users, we define the duration differences and break down problems into minimal unit processes. Through this analysis, we estimate durations, compare them with historical data, and determine whether the issues stem from manual or system processes. Solutions are then crafted, such as organizing platform training sessions for manual processes or collaborating with technical leads to identify tools or technologies for system processes. Costs, manpower, and time are evaluated with project and product managers, considering various options and their pros and cons.</a:t>
            </a: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Once the solutions are agreed upon, the project is initiated. (One possible solution is implementing Optical Character Recognition(OCR) technology into the business process. This finding is inspired by market research.) I present the possible options to stakeholders, ensuring mutual consent on the project's direction, budget, and timeline. The project is kicked off with detailed documentation, collaboration with the technical team to ensure quality deliverables, and planning with the project manager for resources, testing, and launch. Throughout the project, I prioritize minimizing business effects on users during system deployment and maintain continuous communication between users and technical teams regarding product enhancements.</a:t>
            </a:r>
          </a:p>
          <a:p>
            <a:pPr algn="l"/>
            <a:endParaRPr lang="en-US" altLang="zh-HK" sz="1200" b="0" i="0" dirty="0">
              <a:solidFill>
                <a:srgbClr val="374151"/>
              </a:solidFill>
              <a:effectLst/>
              <a:latin typeface="Times New Roman" panose="02020603050405020304" pitchFamily="18" charset="0"/>
              <a:cs typeface="Times New Roman" panose="02020603050405020304" pitchFamily="18" charset="0"/>
            </a:endParaRP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In summary, my approach involves six key steps: </a:t>
            </a:r>
          </a:p>
          <a:p>
            <a:pPr marL="228600" indent="-228600" algn="l">
              <a:buFont typeface="+mj-lt"/>
              <a:buAutoNum type="arabicPeriod"/>
            </a:pP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Understanding the platform and workflow,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I</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dentifying problems,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B</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uilding solutions,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I</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nitiating the project,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C</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ontributing to its progress,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C</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losing the project. </a:t>
            </a: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To ensure efficiency and transparency, I keep detailed records, track development progress closely, and communicate any changes transparently to stakeholders.</a:t>
            </a: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436537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8460223" cy="6833089"/>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Q3 Data Analysis</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Arial" panose="020B0604020202020204" pitchFamily="34" charset="0"/>
              </a:rPr>
              <a:t>In summary, the types of error can be categorized into 6</a:t>
            </a: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Missing Value</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A</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“Brokerage” &gt; Row 3 &gt; Columns (F, G, H) title </a:t>
            </a:r>
            <a:r>
              <a:rPr lang="en-US" altLang="zh-HK" sz="10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”phone”, ”fax”, “brokerage license”</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Data Format Issue</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B</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“Investor Profiles” &gt; Row 6 &gt; Column ( B) title “Investor Type”</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Worksheet Structural Problem</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C</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Brokerage</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a:t>
            </a:r>
            <a:r>
              <a:rPr lang="en-US" altLang="zh-HK" sz="10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olumn ( A) title</a:t>
            </a:r>
            <a:r>
              <a:rPr lang="zh-TW" altLang="en-US"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 is missing (Please refers to Import Template)</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Data Not Align Between Worksheets</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D</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“B</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roker</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Row 2, 3 &gt; Column ( A) title “Broker ID” with input “001” and “002”, </a:t>
            </a:r>
          </a:p>
          <a:p>
            <a:pPr>
              <a:lnSpc>
                <a:spcPct val="115000"/>
              </a:lnSpc>
              <a:spcAft>
                <a:spcPts val="800"/>
              </a:spcAft>
            </a:pPr>
            <a:r>
              <a:rPr lang="en-US" altLang="zh-HK" sz="10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	corresponding Broker ID with details not found in </a:t>
            </a:r>
            <a:r>
              <a:rPr lang="en-US" altLang="zh-HK" sz="1000" kern="1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w</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HK" sz="10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rokerage”</a:t>
            </a:r>
            <a:endPar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Redundant Data</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E</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HK" sz="10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Investor Profiles</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a:t>
            </a:r>
            <a:r>
              <a:rPr lang="en-US" altLang="zh-HK" sz="10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Row 3 &gt; Column E title “Corporation Name”</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Incorrect Input</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F</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Broker</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a:t>
            </a:r>
            <a:r>
              <a:rPr lang="en-US" altLang="zh-HK" sz="10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Row 3 &gt; Column E title “E-Mail”</a:t>
            </a: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Input is not in acceptable format</a:t>
            </a:r>
            <a:endParaRPr lang="en-US" altLang="zh-TW" sz="8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8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P.S.: </a:t>
            </a:r>
            <a:r>
              <a:rPr lang="en-US" altLang="zh-TW" sz="800" kern="100" dirty="0">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List of found errors for first 20 rows were recorded in excel file “Data analysis-screening result record”</a:t>
            </a:r>
          </a:p>
          <a:p>
            <a:pPr>
              <a:lnSpc>
                <a:spcPct val="115000"/>
              </a:lnSpc>
              <a:spcAft>
                <a:spcPts val="800"/>
              </a:spcAft>
            </a:pPr>
            <a:r>
              <a:rPr lang="en-US" altLang="zh-TW" sz="8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Assumption: Questionable data such as abnormal loan amount, broker fees, funding date is input correctly</a:t>
            </a:r>
            <a:endParaRPr lang="en-US" altLang="zh-TW" sz="8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endParaRPr>
          </a:p>
        </p:txBody>
      </p:sp>
      <p:pic>
        <p:nvPicPr>
          <p:cNvPr id="3" name="圖片 2">
            <a:extLst>
              <a:ext uri="{FF2B5EF4-FFF2-40B4-BE49-F238E27FC236}">
                <a16:creationId xmlns:a16="http://schemas.microsoft.com/office/drawing/2014/main" id="{A67C8BC4-86C9-E75A-A189-593EDF4803E3}"/>
              </a:ext>
            </a:extLst>
          </p:cNvPr>
          <p:cNvPicPr>
            <a:picLocks noChangeAspect="1"/>
          </p:cNvPicPr>
          <p:nvPr/>
        </p:nvPicPr>
        <p:blipFill>
          <a:blip r:embed="rId2"/>
          <a:stretch>
            <a:fillRect/>
          </a:stretch>
        </p:blipFill>
        <p:spPr>
          <a:xfrm>
            <a:off x="7228642" y="4401960"/>
            <a:ext cx="4798607" cy="631137"/>
          </a:xfrm>
          <a:prstGeom prst="rect">
            <a:avLst/>
          </a:prstGeom>
        </p:spPr>
      </p:pic>
      <p:pic>
        <p:nvPicPr>
          <p:cNvPr id="6" name="圖片 5">
            <a:extLst>
              <a:ext uri="{FF2B5EF4-FFF2-40B4-BE49-F238E27FC236}">
                <a16:creationId xmlns:a16="http://schemas.microsoft.com/office/drawing/2014/main" id="{ECC66344-2C1C-5165-850E-FDA26FA2D0BC}"/>
              </a:ext>
            </a:extLst>
          </p:cNvPr>
          <p:cNvPicPr>
            <a:picLocks noChangeAspect="1"/>
          </p:cNvPicPr>
          <p:nvPr/>
        </p:nvPicPr>
        <p:blipFill>
          <a:blip r:embed="rId3"/>
          <a:stretch>
            <a:fillRect/>
          </a:stretch>
        </p:blipFill>
        <p:spPr>
          <a:xfrm>
            <a:off x="7228642" y="5564270"/>
            <a:ext cx="4963358" cy="1062855"/>
          </a:xfrm>
          <a:prstGeom prst="rect">
            <a:avLst/>
          </a:prstGeom>
        </p:spPr>
      </p:pic>
      <p:pic>
        <p:nvPicPr>
          <p:cNvPr id="8" name="圖片 7">
            <a:extLst>
              <a:ext uri="{FF2B5EF4-FFF2-40B4-BE49-F238E27FC236}">
                <a16:creationId xmlns:a16="http://schemas.microsoft.com/office/drawing/2014/main" id="{8007B751-AF8C-0B1E-2347-00FD1A93A958}"/>
              </a:ext>
            </a:extLst>
          </p:cNvPr>
          <p:cNvPicPr>
            <a:picLocks noChangeAspect="1"/>
          </p:cNvPicPr>
          <p:nvPr/>
        </p:nvPicPr>
        <p:blipFill>
          <a:blip r:embed="rId4"/>
          <a:stretch>
            <a:fillRect/>
          </a:stretch>
        </p:blipFill>
        <p:spPr>
          <a:xfrm>
            <a:off x="7228643" y="43660"/>
            <a:ext cx="3648584" cy="876422"/>
          </a:xfrm>
          <a:prstGeom prst="rect">
            <a:avLst/>
          </a:prstGeom>
        </p:spPr>
      </p:pic>
      <p:pic>
        <p:nvPicPr>
          <p:cNvPr id="10" name="圖片 9">
            <a:extLst>
              <a:ext uri="{FF2B5EF4-FFF2-40B4-BE49-F238E27FC236}">
                <a16:creationId xmlns:a16="http://schemas.microsoft.com/office/drawing/2014/main" id="{2745B46C-ACD4-07C5-239F-458A0E9B0599}"/>
              </a:ext>
            </a:extLst>
          </p:cNvPr>
          <p:cNvPicPr>
            <a:picLocks noChangeAspect="1"/>
          </p:cNvPicPr>
          <p:nvPr/>
        </p:nvPicPr>
        <p:blipFill>
          <a:blip r:embed="rId5"/>
          <a:stretch>
            <a:fillRect/>
          </a:stretch>
        </p:blipFill>
        <p:spPr>
          <a:xfrm>
            <a:off x="7228643" y="1081907"/>
            <a:ext cx="3648584" cy="1360356"/>
          </a:xfrm>
          <a:prstGeom prst="rect">
            <a:avLst/>
          </a:prstGeom>
        </p:spPr>
      </p:pic>
      <p:pic>
        <p:nvPicPr>
          <p:cNvPr id="13" name="圖片 12">
            <a:extLst>
              <a:ext uri="{FF2B5EF4-FFF2-40B4-BE49-F238E27FC236}">
                <a16:creationId xmlns:a16="http://schemas.microsoft.com/office/drawing/2014/main" id="{F916D37A-9C9D-2F14-A35E-7463F77297E5}"/>
              </a:ext>
            </a:extLst>
          </p:cNvPr>
          <p:cNvPicPr>
            <a:picLocks noChangeAspect="1"/>
          </p:cNvPicPr>
          <p:nvPr/>
        </p:nvPicPr>
        <p:blipFill>
          <a:blip r:embed="rId6"/>
          <a:stretch>
            <a:fillRect/>
          </a:stretch>
        </p:blipFill>
        <p:spPr>
          <a:xfrm>
            <a:off x="7228643" y="2558432"/>
            <a:ext cx="1553218" cy="876936"/>
          </a:xfrm>
          <a:prstGeom prst="rect">
            <a:avLst/>
          </a:prstGeom>
        </p:spPr>
      </p:pic>
      <p:pic>
        <p:nvPicPr>
          <p:cNvPr id="15" name="圖片 14">
            <a:extLst>
              <a:ext uri="{FF2B5EF4-FFF2-40B4-BE49-F238E27FC236}">
                <a16:creationId xmlns:a16="http://schemas.microsoft.com/office/drawing/2014/main" id="{FC7B9E02-1C9B-295A-4E44-35D45A4A0A6B}"/>
              </a:ext>
            </a:extLst>
          </p:cNvPr>
          <p:cNvPicPr>
            <a:picLocks noChangeAspect="1"/>
          </p:cNvPicPr>
          <p:nvPr/>
        </p:nvPicPr>
        <p:blipFill>
          <a:blip r:embed="rId7"/>
          <a:stretch>
            <a:fillRect/>
          </a:stretch>
        </p:blipFill>
        <p:spPr>
          <a:xfrm>
            <a:off x="7228643" y="3518619"/>
            <a:ext cx="862748" cy="769268"/>
          </a:xfrm>
          <a:prstGeom prst="rect">
            <a:avLst/>
          </a:prstGeom>
        </p:spPr>
      </p:pic>
      <p:pic>
        <p:nvPicPr>
          <p:cNvPr id="17" name="圖片 16">
            <a:extLst>
              <a:ext uri="{FF2B5EF4-FFF2-40B4-BE49-F238E27FC236}">
                <a16:creationId xmlns:a16="http://schemas.microsoft.com/office/drawing/2014/main" id="{F804BF6E-F436-30A8-BBE1-2747939437E6}"/>
              </a:ext>
            </a:extLst>
          </p:cNvPr>
          <p:cNvPicPr>
            <a:picLocks noChangeAspect="1"/>
          </p:cNvPicPr>
          <p:nvPr/>
        </p:nvPicPr>
        <p:blipFill>
          <a:blip r:embed="rId8"/>
          <a:stretch>
            <a:fillRect/>
          </a:stretch>
        </p:blipFill>
        <p:spPr>
          <a:xfrm>
            <a:off x="8260665" y="3518124"/>
            <a:ext cx="733332" cy="778760"/>
          </a:xfrm>
          <a:prstGeom prst="rect">
            <a:avLst/>
          </a:prstGeom>
        </p:spPr>
      </p:pic>
      <p:sp>
        <p:nvSpPr>
          <p:cNvPr id="18" name="文字方塊 17">
            <a:extLst>
              <a:ext uri="{FF2B5EF4-FFF2-40B4-BE49-F238E27FC236}">
                <a16:creationId xmlns:a16="http://schemas.microsoft.com/office/drawing/2014/main" id="{C93D0333-041E-54AB-B94F-DEA4CB699C26}"/>
              </a:ext>
            </a:extLst>
          </p:cNvPr>
          <p:cNvSpPr txBox="1"/>
          <p:nvPr/>
        </p:nvSpPr>
        <p:spPr>
          <a:xfrm>
            <a:off x="4999488" y="12968"/>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A</a:t>
            </a:r>
          </a:p>
        </p:txBody>
      </p:sp>
      <p:sp>
        <p:nvSpPr>
          <p:cNvPr id="19" name="文字方塊 18">
            <a:extLst>
              <a:ext uri="{FF2B5EF4-FFF2-40B4-BE49-F238E27FC236}">
                <a16:creationId xmlns:a16="http://schemas.microsoft.com/office/drawing/2014/main" id="{DE813EDB-9AE5-23A9-B147-496F669C5353}"/>
              </a:ext>
            </a:extLst>
          </p:cNvPr>
          <p:cNvSpPr txBox="1"/>
          <p:nvPr/>
        </p:nvSpPr>
        <p:spPr>
          <a:xfrm>
            <a:off x="4999487" y="999152"/>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B</a:t>
            </a:r>
          </a:p>
        </p:txBody>
      </p:sp>
      <p:sp>
        <p:nvSpPr>
          <p:cNvPr id="20" name="文字方塊 19">
            <a:extLst>
              <a:ext uri="{FF2B5EF4-FFF2-40B4-BE49-F238E27FC236}">
                <a16:creationId xmlns:a16="http://schemas.microsoft.com/office/drawing/2014/main" id="{6C3991CE-0AD4-90A1-AFEB-1FE274371EAC}"/>
              </a:ext>
            </a:extLst>
          </p:cNvPr>
          <p:cNvSpPr txBox="1"/>
          <p:nvPr/>
        </p:nvSpPr>
        <p:spPr>
          <a:xfrm>
            <a:off x="4999486" y="2533108"/>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C</a:t>
            </a:r>
          </a:p>
        </p:txBody>
      </p:sp>
      <p:pic>
        <p:nvPicPr>
          <p:cNvPr id="24" name="圖片 23">
            <a:extLst>
              <a:ext uri="{FF2B5EF4-FFF2-40B4-BE49-F238E27FC236}">
                <a16:creationId xmlns:a16="http://schemas.microsoft.com/office/drawing/2014/main" id="{CB2D045E-48BF-E6AD-731B-9D1E8E60B1EA}"/>
              </a:ext>
            </a:extLst>
          </p:cNvPr>
          <p:cNvPicPr>
            <a:picLocks noChangeAspect="1"/>
          </p:cNvPicPr>
          <p:nvPr/>
        </p:nvPicPr>
        <p:blipFill>
          <a:blip r:embed="rId9"/>
          <a:stretch>
            <a:fillRect/>
          </a:stretch>
        </p:blipFill>
        <p:spPr>
          <a:xfrm>
            <a:off x="10069140" y="2533108"/>
            <a:ext cx="1757008" cy="882668"/>
          </a:xfrm>
          <a:prstGeom prst="rect">
            <a:avLst/>
          </a:prstGeom>
        </p:spPr>
      </p:pic>
      <p:sp>
        <p:nvSpPr>
          <p:cNvPr id="25" name="文字方塊 24">
            <a:extLst>
              <a:ext uri="{FF2B5EF4-FFF2-40B4-BE49-F238E27FC236}">
                <a16:creationId xmlns:a16="http://schemas.microsoft.com/office/drawing/2014/main" id="{24D0C8BC-2D2D-7911-C221-6EB0F763FFA4}"/>
              </a:ext>
            </a:extLst>
          </p:cNvPr>
          <p:cNvSpPr txBox="1"/>
          <p:nvPr/>
        </p:nvSpPr>
        <p:spPr>
          <a:xfrm>
            <a:off x="7362247" y="2514085"/>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Import Template</a:t>
            </a:r>
          </a:p>
        </p:txBody>
      </p:sp>
      <p:sp>
        <p:nvSpPr>
          <p:cNvPr id="26" name="文字方塊 25">
            <a:extLst>
              <a:ext uri="{FF2B5EF4-FFF2-40B4-BE49-F238E27FC236}">
                <a16:creationId xmlns:a16="http://schemas.microsoft.com/office/drawing/2014/main" id="{F7C2963B-3439-6D85-0542-4D31BDEA8E4B}"/>
              </a:ext>
            </a:extLst>
          </p:cNvPr>
          <p:cNvSpPr txBox="1"/>
          <p:nvPr/>
        </p:nvSpPr>
        <p:spPr>
          <a:xfrm>
            <a:off x="4999486" y="3422566"/>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D</a:t>
            </a:r>
          </a:p>
        </p:txBody>
      </p:sp>
      <p:sp>
        <p:nvSpPr>
          <p:cNvPr id="27" name="文字方塊 26">
            <a:extLst>
              <a:ext uri="{FF2B5EF4-FFF2-40B4-BE49-F238E27FC236}">
                <a16:creationId xmlns:a16="http://schemas.microsoft.com/office/drawing/2014/main" id="{3E95EA92-D120-29A2-B0ED-46DCE3E5AAFE}"/>
              </a:ext>
            </a:extLst>
          </p:cNvPr>
          <p:cNvSpPr txBox="1"/>
          <p:nvPr/>
        </p:nvSpPr>
        <p:spPr>
          <a:xfrm>
            <a:off x="4999486" y="4373114"/>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E</a:t>
            </a:r>
          </a:p>
        </p:txBody>
      </p:sp>
      <p:sp>
        <p:nvSpPr>
          <p:cNvPr id="28" name="文字方塊 27">
            <a:extLst>
              <a:ext uri="{FF2B5EF4-FFF2-40B4-BE49-F238E27FC236}">
                <a16:creationId xmlns:a16="http://schemas.microsoft.com/office/drawing/2014/main" id="{E573C604-F02E-B146-1035-2DCE3ACFD232}"/>
              </a:ext>
            </a:extLst>
          </p:cNvPr>
          <p:cNvSpPr txBox="1"/>
          <p:nvPr/>
        </p:nvSpPr>
        <p:spPr>
          <a:xfrm>
            <a:off x="4999485" y="5503119"/>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F</a:t>
            </a:r>
          </a:p>
        </p:txBody>
      </p:sp>
    </p:spTree>
    <p:extLst>
      <p:ext uri="{BB962C8B-B14F-4D97-AF65-F5344CB8AC3E}">
        <p14:creationId xmlns:p14="http://schemas.microsoft.com/office/powerpoint/2010/main" val="350087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12192000" cy="5687519"/>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Q3 Data Analysis</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endPar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342900" indent="-342900">
              <a:lnSpc>
                <a:spcPct val="115000"/>
              </a:lnSpc>
              <a:spcAft>
                <a:spcPts val="800"/>
              </a:spcAft>
              <a:buFont typeface="Arial" panose="020B0604020202020204" pitchFamily="34" charset="0"/>
              <a:buChar char="•"/>
            </a:pPr>
            <a:r>
              <a:rPr lang="en-US" altLang="zh-TW" sz="2000" kern="100" dirty="0">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List of found errors for first 20 rows were recorded in excel file “Data analysis-screening result record”</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Arial" panose="020B0604020202020204" pitchFamily="34" charset="0"/>
              </a:rPr>
              <a:t>Assumptions:</a:t>
            </a:r>
            <a:endParaRPr lang="en-US" altLang="zh-TW" sz="2000" kern="100" dirty="0">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endParaRP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Questionable data such as abnormal loan amount, broker fees, funding date not an issue in data migration</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The sample of the first 20 rows of data can represent most of the error cases in the whole datasets</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Dataset are balanced, errors are normally distributed</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Excel formula, source reference are not expected from the input data</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Excessive data, missing data, data format and other error types are equally important as they all results in migration fail, no prioritization on critical level of error is needed(except cross-worksheet errors)</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 Client had experienced in import error handling, able to investigate and fix their data issues independently given specific data issues are known</a:t>
            </a:r>
          </a:p>
        </p:txBody>
      </p:sp>
    </p:spTree>
    <p:extLst>
      <p:ext uri="{BB962C8B-B14F-4D97-AF65-F5344CB8AC3E}">
        <p14:creationId xmlns:p14="http://schemas.microsoft.com/office/powerpoint/2010/main" val="1909002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12191999" cy="7254678"/>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Q3 Data Analysis</a:t>
            </a:r>
          </a:p>
          <a:p>
            <a:pPr>
              <a:lnSpc>
                <a:spcPct val="115000"/>
              </a:lnSpc>
              <a:spcAft>
                <a:spcPts val="800"/>
              </a:spcAft>
            </a:pPr>
            <a:r>
              <a:rPr lang="en-US" altLang="zh-HK" sz="1200" dirty="0"/>
              <a:t>Task 2 - Help structure an email back to the client, asking them to please correct their mistakes, so we don’t have to take on the workload of cleaning up their data. </a:t>
            </a:r>
          </a:p>
          <a:p>
            <a:pPr algn="l"/>
            <a:r>
              <a:rPr lang="en-US" altLang="zh-HK" sz="1200" b="0" i="0" dirty="0">
                <a:solidFill>
                  <a:srgbClr val="374151"/>
                </a:solidFill>
                <a:effectLst/>
                <a:latin typeface="Söhne"/>
              </a:rPr>
              <a:t>	</a:t>
            </a:r>
            <a:r>
              <a:rPr lang="en-US" altLang="zh-HK" sz="1100" b="1" i="0" dirty="0">
                <a:solidFill>
                  <a:srgbClr val="374151"/>
                </a:solidFill>
                <a:effectLst/>
                <a:latin typeface="Söhne"/>
              </a:rPr>
              <a:t>Email Title: Welcome Aboard! Important Data Migration Details</a:t>
            </a:r>
          </a:p>
          <a:p>
            <a:pPr algn="l"/>
            <a:endParaRPr lang="en-US" altLang="zh-HK" sz="1100" b="0" i="0" dirty="0">
              <a:solidFill>
                <a:srgbClr val="374151"/>
              </a:solidFill>
              <a:effectLst/>
              <a:latin typeface="Söhne"/>
            </a:endParaRPr>
          </a:p>
          <a:p>
            <a:pPr algn="l"/>
            <a:r>
              <a:rPr lang="en-US" altLang="zh-HK" sz="1100" b="0" i="0" dirty="0">
                <a:effectLst/>
                <a:latin typeface="Söhne"/>
              </a:rPr>
              <a:t>Dear Mr. Anderson, </a:t>
            </a:r>
          </a:p>
          <a:p>
            <a:pPr algn="l"/>
            <a:endParaRPr lang="en-US" altLang="zh-HK" sz="1100" b="0" i="0" dirty="0">
              <a:effectLst/>
              <a:latin typeface="Söhne"/>
            </a:endParaRPr>
          </a:p>
          <a:p>
            <a:pPr algn="l"/>
            <a:r>
              <a:rPr lang="en-US" altLang="zh-HK" sz="1100" b="0" i="0" dirty="0">
                <a:effectLst/>
                <a:latin typeface="Söhne"/>
              </a:rPr>
              <a:t>Hope you're doing well! We're excited to have you on board and start working together in this new year. </a:t>
            </a:r>
          </a:p>
          <a:p>
            <a:pPr algn="l"/>
            <a:r>
              <a:rPr lang="en-US" altLang="zh-HK" sz="1100" b="0" i="0" dirty="0">
                <a:effectLst/>
                <a:latin typeface="Söhne"/>
              </a:rPr>
              <a:t>Thank you for promptly submitting the import template. We're eager to help you in getting familiar with the data import process. </a:t>
            </a:r>
          </a:p>
          <a:p>
            <a:pPr algn="l"/>
            <a:r>
              <a:rPr lang="en-US" altLang="zh-HK" sz="1100" b="0" i="0" dirty="0">
                <a:effectLst/>
                <a:latin typeface="Söhne"/>
              </a:rPr>
              <a:t>Our team checked the template you sent, and we noticed a few things that may need attention to ensure a smooth process. Here are a couple of examples:</a:t>
            </a:r>
          </a:p>
          <a:p>
            <a:pPr marL="171450" indent="-171450" algn="l">
              <a:buFont typeface="Arial" panose="020B0604020202020204" pitchFamily="34" charset="0"/>
              <a:buChar char="•"/>
            </a:pPr>
            <a:r>
              <a:rPr lang="en-US" altLang="zh-HK" sz="1100" b="1" i="0" dirty="0">
                <a:effectLst/>
                <a:latin typeface="Söhne"/>
              </a:rPr>
              <a:t>Missing Value:</a:t>
            </a:r>
            <a:endParaRPr lang="en-US" altLang="zh-HK" sz="1100" i="0" u="sng" dirty="0">
              <a:effectLst/>
              <a:latin typeface="Söhne"/>
            </a:endParaRPr>
          </a:p>
          <a:p>
            <a:pPr algn="l"/>
            <a:r>
              <a:rPr lang="en-US" altLang="zh-HK" sz="1100" i="0" u="sng" dirty="0">
                <a:effectLst/>
                <a:latin typeface="Söhne"/>
              </a:rPr>
              <a:t>In the "Brokerage" sheet, the cells in row 3, columns (F, G, H) titled "phone," "fax," and "brokerage license" are missing.</a:t>
            </a:r>
          </a:p>
          <a:p>
            <a:pPr algn="l">
              <a:buFont typeface="+mj-lt"/>
              <a:buAutoNum type="arabicPeriod"/>
            </a:pPr>
            <a:endParaRPr lang="en-US" altLang="zh-HK" sz="1100" b="1" i="0" dirty="0">
              <a:effectLst/>
              <a:latin typeface="Söhne"/>
            </a:endParaRPr>
          </a:p>
          <a:p>
            <a:pPr marL="228600" indent="-228600" algn="l">
              <a:buFont typeface="Arial" panose="020B0604020202020204" pitchFamily="34" charset="0"/>
              <a:buChar char="•"/>
            </a:pPr>
            <a:r>
              <a:rPr lang="en-US" altLang="zh-HK" sz="1100" b="1" i="0" dirty="0">
                <a:effectLst/>
                <a:latin typeface="Söhne"/>
              </a:rPr>
              <a:t>Data Format Issue:</a:t>
            </a:r>
            <a:endParaRPr lang="en-US" altLang="zh-HK" sz="1100" i="0" u="sng" dirty="0">
              <a:effectLst/>
              <a:latin typeface="Söhne"/>
            </a:endParaRPr>
          </a:p>
          <a:p>
            <a:pPr algn="l"/>
            <a:r>
              <a:rPr lang="en-US" altLang="zh-HK" sz="1100" i="0" u="sng" dirty="0">
                <a:effectLst/>
                <a:latin typeface="Söhne"/>
              </a:rPr>
              <a:t>In the "Investor Profiles" sheet, the cell in row 6, column (B) with the title "Investor Type" is not in a valid format.</a:t>
            </a:r>
          </a:p>
          <a:p>
            <a:pPr algn="l">
              <a:buFont typeface="+mj-lt"/>
              <a:buAutoNum type="arabicPeriod"/>
            </a:pPr>
            <a:endParaRPr lang="en-US" altLang="zh-HK" sz="1100" b="1" i="0" dirty="0">
              <a:effectLst/>
              <a:latin typeface="Söhne"/>
            </a:endParaRPr>
          </a:p>
          <a:p>
            <a:pPr marL="171450" indent="-171450" algn="l">
              <a:buFont typeface="Arial" panose="020B0604020202020204" pitchFamily="34" charset="0"/>
              <a:buChar char="•"/>
            </a:pPr>
            <a:r>
              <a:rPr lang="en-US" altLang="zh-HK" sz="1100" b="1" i="0" dirty="0">
                <a:effectLst/>
                <a:latin typeface="Söhne"/>
              </a:rPr>
              <a:t>Worksheet Structural Problem:</a:t>
            </a:r>
            <a:endParaRPr lang="en-US" altLang="zh-HK" sz="1100" i="0" u="sng" dirty="0">
              <a:effectLst/>
              <a:latin typeface="Söhne"/>
            </a:endParaRPr>
          </a:p>
          <a:p>
            <a:pPr algn="l"/>
            <a:r>
              <a:rPr lang="en-US" altLang="zh-HK" sz="1100" i="0" u="sng" dirty="0">
                <a:effectLst/>
                <a:latin typeface="Söhne"/>
              </a:rPr>
              <a:t>In the "Brokerage" sheet, the sheet should start with Column A titled "ID," and the mandatory column may have been accidentally deleted by your team.</a:t>
            </a:r>
          </a:p>
          <a:p>
            <a:pPr algn="l">
              <a:buFont typeface="+mj-lt"/>
              <a:buAutoNum type="arabicPeriod"/>
            </a:pPr>
            <a:endParaRPr lang="en-US" altLang="zh-HK" sz="1100" b="1" i="0" dirty="0">
              <a:effectLst/>
              <a:latin typeface="Söhne"/>
            </a:endParaRPr>
          </a:p>
          <a:p>
            <a:pPr marL="171450" indent="-171450" algn="l">
              <a:buFont typeface="Arial" panose="020B0604020202020204" pitchFamily="34" charset="0"/>
              <a:buChar char="•"/>
            </a:pPr>
            <a:r>
              <a:rPr lang="en-US" altLang="zh-HK" sz="1100" b="1" i="0" dirty="0">
                <a:effectLst/>
                <a:latin typeface="Söhne"/>
              </a:rPr>
              <a:t>Redundant Data:</a:t>
            </a:r>
            <a:endParaRPr lang="en-US" altLang="zh-HK" sz="1100" i="0" u="sng" dirty="0">
              <a:effectLst/>
              <a:latin typeface="Söhne"/>
            </a:endParaRPr>
          </a:p>
          <a:p>
            <a:pPr algn="l"/>
            <a:r>
              <a:rPr lang="en-US" altLang="zh-HK" sz="1100" i="0" u="sng" dirty="0">
                <a:effectLst/>
                <a:latin typeface="Söhne"/>
              </a:rPr>
              <a:t>In the "Investor Profiles" sheet, the cell in Row 3, column (E) with the title "Corporation Name" should be empty as this column is for corporations only.</a:t>
            </a:r>
          </a:p>
          <a:p>
            <a:pPr algn="l">
              <a:buFont typeface="+mj-lt"/>
              <a:buAutoNum type="arabicPeriod"/>
            </a:pPr>
            <a:endParaRPr lang="en-US" altLang="zh-HK" sz="1100" b="1" i="0" dirty="0">
              <a:effectLst/>
              <a:latin typeface="Söhne"/>
            </a:endParaRPr>
          </a:p>
          <a:p>
            <a:pPr marL="171450" indent="-171450" algn="l">
              <a:buFont typeface="Arial" panose="020B0604020202020204" pitchFamily="34" charset="0"/>
              <a:buChar char="•"/>
            </a:pPr>
            <a:r>
              <a:rPr lang="en-US" altLang="zh-HK" sz="1100" b="1" i="0" dirty="0">
                <a:effectLst/>
                <a:latin typeface="Söhne"/>
              </a:rPr>
              <a:t>Incorrect Input:</a:t>
            </a:r>
            <a:endParaRPr lang="en-US" altLang="zh-HK" sz="1100" i="0" u="sng" dirty="0">
              <a:effectLst/>
              <a:latin typeface="Söhne"/>
            </a:endParaRPr>
          </a:p>
          <a:p>
            <a:pPr algn="l"/>
            <a:r>
              <a:rPr lang="en-US" altLang="zh-HK" sz="1100" i="0" u="sng" dirty="0">
                <a:effectLst/>
                <a:latin typeface="Söhne"/>
              </a:rPr>
              <a:t>In the "Broker" sheet, the cell in row 3, column (E) with the title "E-Mail" contains an unacceptable email address.</a:t>
            </a:r>
          </a:p>
          <a:p>
            <a:pPr algn="l">
              <a:buFont typeface="+mj-lt"/>
              <a:buAutoNum type="arabicPeriod"/>
            </a:pPr>
            <a:endParaRPr lang="en-US" altLang="zh-HK" sz="1100" b="1" i="0" dirty="0">
              <a:effectLst/>
              <a:latin typeface="Söhne"/>
            </a:endParaRPr>
          </a:p>
          <a:p>
            <a:pPr marL="171450" indent="-171450" algn="l">
              <a:buFont typeface="Arial" panose="020B0604020202020204" pitchFamily="34" charset="0"/>
              <a:buChar char="•"/>
            </a:pPr>
            <a:r>
              <a:rPr lang="en-US" altLang="zh-HK" sz="1100" b="1" i="0" dirty="0">
                <a:effectLst/>
                <a:latin typeface="Söhne"/>
              </a:rPr>
              <a:t>Questionable Data:</a:t>
            </a:r>
            <a:endParaRPr lang="en-US" altLang="zh-HK" sz="1100" i="0" u="sng" dirty="0">
              <a:effectLst/>
              <a:latin typeface="Söhne"/>
            </a:endParaRPr>
          </a:p>
          <a:p>
            <a:pPr algn="l"/>
            <a:r>
              <a:rPr lang="en-US" altLang="zh-HK" sz="1100" i="0" u="sng" dirty="0">
                <a:effectLst/>
                <a:latin typeface="Söhne"/>
              </a:rPr>
              <a:t>In the "Loan Import" sheet, the cells in rows 6 and 7, column (R) with the title "Funding Date" show input from the year 1900.</a:t>
            </a:r>
          </a:p>
          <a:p>
            <a:pPr algn="l"/>
            <a:endParaRPr lang="en-US" altLang="zh-HK" sz="1100" i="0" u="sng" dirty="0">
              <a:effectLst/>
              <a:latin typeface="Söhne"/>
            </a:endParaRPr>
          </a:p>
          <a:p>
            <a:pPr algn="l"/>
            <a:r>
              <a:rPr lang="en-US" altLang="zh-HK" sz="1100" b="0" i="0" dirty="0">
                <a:effectLst/>
                <a:latin typeface="Söhne"/>
              </a:rPr>
              <a:t>Fixing these bits will help things run even better. If you have questions or need help, check out the import instructions and the error log I’ve attached in the email. </a:t>
            </a:r>
          </a:p>
          <a:p>
            <a:pPr algn="l"/>
            <a:r>
              <a:rPr lang="en-US" altLang="zh-HK" sz="1100" b="0" i="0" dirty="0">
                <a:effectLst/>
                <a:latin typeface="Söhne"/>
              </a:rPr>
              <a:t>And feel free to reach out if you're unsure about anything.</a:t>
            </a:r>
          </a:p>
          <a:p>
            <a:pPr algn="l"/>
            <a:r>
              <a:rPr lang="en-US" altLang="zh-HK" sz="1100" b="0" i="0" dirty="0">
                <a:effectLst/>
                <a:latin typeface="Söhne"/>
              </a:rPr>
              <a:t>We're here to help, and your assistance in fixing these matters will make a huge difference. Thanks for choosing us! We’re excited about working with you.</a:t>
            </a:r>
          </a:p>
          <a:p>
            <a:pPr algn="l"/>
            <a:endParaRPr lang="en-US" altLang="zh-HK" sz="1100" b="0" i="0" dirty="0">
              <a:effectLst/>
              <a:latin typeface="Söhne"/>
            </a:endParaRPr>
          </a:p>
          <a:p>
            <a:pPr algn="l"/>
            <a:r>
              <a:rPr lang="en-US" altLang="zh-HK" sz="1100" b="0" i="0" dirty="0">
                <a:effectLst/>
                <a:latin typeface="Söhne"/>
              </a:rPr>
              <a:t>Warmest regards,</a:t>
            </a:r>
          </a:p>
          <a:p>
            <a:pPr algn="l"/>
            <a:r>
              <a:rPr lang="en-US" altLang="zh-TW" sz="1100" kern="100" dirty="0">
                <a:latin typeface="Söhne"/>
                <a:ea typeface="新細明體" panose="02020500000000000000" pitchFamily="18" charset="-120"/>
                <a:cs typeface="Arial" panose="020B0604020202020204" pitchFamily="34" charset="0"/>
              </a:rPr>
              <a:t>Franco Fan</a:t>
            </a:r>
          </a:p>
          <a:p>
            <a:pPr algn="l"/>
            <a:r>
              <a:rPr lang="en-US" altLang="zh-TW" sz="1100" kern="100" dirty="0">
                <a:latin typeface="Söhne"/>
                <a:ea typeface="新細明體" panose="02020500000000000000" pitchFamily="18" charset="-120"/>
                <a:cs typeface="Arial" panose="020B0604020202020204" pitchFamily="34" charset="0"/>
              </a:rPr>
              <a:t>Business Analyst</a:t>
            </a:r>
          </a:p>
          <a:p>
            <a:pPr algn="l"/>
            <a:r>
              <a:rPr lang="en-US" altLang="zh-TW" sz="1100" kern="100" dirty="0">
                <a:latin typeface="Söhne"/>
                <a:ea typeface="新細明體" panose="02020500000000000000" pitchFamily="18" charset="-120"/>
                <a:cs typeface="Arial" panose="020B0604020202020204" pitchFamily="34" charset="0"/>
              </a:rPr>
              <a:t>(433) 644-9367</a:t>
            </a:r>
          </a:p>
          <a:p>
            <a:pPr algn="l"/>
            <a:r>
              <a:rPr lang="en-US" altLang="zh-TW" sz="1100" kern="100" dirty="0">
                <a:latin typeface="Söhne"/>
                <a:ea typeface="新細明體" panose="02020500000000000000" pitchFamily="18" charset="-120"/>
                <a:cs typeface="Arial" panose="020B0604020202020204" pitchFamily="34" charset="0"/>
              </a:rPr>
              <a:t>Mortgage Automator</a:t>
            </a:r>
          </a:p>
          <a:p>
            <a:pPr algn="l"/>
            <a:r>
              <a:rPr lang="en-US" altLang="zh-TW" sz="1100" kern="100" dirty="0">
                <a:latin typeface="Söhne"/>
                <a:ea typeface="新細明體" panose="02020500000000000000" pitchFamily="18" charset="-120"/>
                <a:cs typeface="Arial" panose="020B0604020202020204" pitchFamily="34" charset="0"/>
              </a:rPr>
              <a:t>		Attachment: 1) Import instructions video, 2) Data analysis-error log</a:t>
            </a:r>
          </a:p>
          <a:p>
            <a:pPr algn="l"/>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249253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81891"/>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Role in Lending business</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137665" y="1218465"/>
            <a:ext cx="8395061" cy="4668266"/>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Times New Roman" panose="02020603050405020304" pitchFamily="18" charset="0"/>
              </a:rPr>
              <a:t>Define roles within simplified workflow</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Borrower</a:t>
            </a: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(And potential clients)</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Loan Operator</a:t>
            </a: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(Case operations includes customer servicing, technical support roles)</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Loan Approver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(Evaluating cases, assessing creditworthiness,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analyzing financial documents, loan approval decision maker)</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External Service Provider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(External partners for completing the workflow, such as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ID verification solution vendor, Credit Reporting Agencies)</a:t>
            </a:r>
          </a:p>
        </p:txBody>
      </p:sp>
    </p:spTree>
    <p:extLst>
      <p:ext uri="{BB962C8B-B14F-4D97-AF65-F5344CB8AC3E}">
        <p14:creationId xmlns:p14="http://schemas.microsoft.com/office/powerpoint/2010/main" val="17111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0"/>
            <a:ext cx="6122124" cy="548099"/>
          </a:xfrm>
          <a:prstGeom prst="rect">
            <a:avLst/>
          </a:prstGeom>
          <a:noFill/>
        </p:spPr>
        <p:txBody>
          <a:bodyPr wrap="square">
            <a:spAutoFit/>
          </a:bodyPr>
          <a:lstStyle/>
          <a:p>
            <a:pPr>
              <a:lnSpc>
                <a:spcPct val="115000"/>
              </a:lnSpc>
              <a:spcAft>
                <a:spcPts val="800"/>
              </a:spcAft>
            </a:pPr>
            <a:r>
              <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rPr>
              <a:t>Borrower perspective, portal requirement:</a:t>
            </a: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26126" y="570948"/>
            <a:ext cx="8395061" cy="4315733"/>
          </a:xfrm>
          <a:prstGeom prst="rect">
            <a:avLst/>
          </a:prstGeom>
          <a:noFill/>
        </p:spPr>
        <p:txBody>
          <a:bodyPr wrap="square">
            <a:spAutoFit/>
          </a:bodyPr>
          <a:lstStyle/>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Expectation and rationale: (Assume no priority in orders)</a:t>
            </a:r>
          </a:p>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	List</a:t>
            </a:r>
            <a:r>
              <a:rPr lang="zh-TW" altLang="en-US"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top</a:t>
            </a:r>
            <a:r>
              <a:rPr lang="zh-TW" altLang="en-US"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10</a:t>
            </a:r>
            <a:r>
              <a:rPr lang="zh-TW" altLang="en-US"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wishes and rationale as client</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Anytime everywhere</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 - Accessible by their own device and easy to use by everybody</a:t>
            </a:r>
            <a:endPar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E</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fficient - Workflow process are efficient, Simple user interface</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P</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redictable - Ability to predict loan schedule, repayment information before application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S</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ecured - Capable in information protection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Accessibility - Round-the-clock accessibility</a:t>
            </a:r>
            <a:endPar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Informative - Ability to provide detailed loan information and deliver notification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Customized service - Adaptability for customized user experience (e.g. notification channel, payment method) </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Progress update - Ability for real-time update</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Payment reminder - Reliable in scheduled reminder to avoid penalties</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Device friendly - Accessibility for any devices (e.g. Mobile, Windows/ Mac, </a:t>
            </a:r>
            <a:r>
              <a:rPr lang="en-US" altLang="zh-HK" sz="1400" kern="100" dirty="0" err="1">
                <a:latin typeface="Times New Roman" panose="02020603050405020304" pitchFamily="18" charset="0"/>
                <a:ea typeface="新細明體" panose="02020500000000000000" pitchFamily="18" charset="-120"/>
                <a:cs typeface="Times New Roman" panose="02020603050405020304" pitchFamily="18" charset="0"/>
              </a:rPr>
              <a:t>IPad</a:t>
            </a: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a:t>
            </a:r>
            <a:endParaRPr lang="en-US" alt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467106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0"/>
            <a:ext cx="6122124" cy="548099"/>
          </a:xfrm>
          <a:prstGeom prst="rect">
            <a:avLst/>
          </a:prstGeom>
          <a:noFill/>
        </p:spPr>
        <p:txBody>
          <a:bodyPr wrap="square">
            <a:spAutoFit/>
          </a:bodyPr>
          <a:lstStyle/>
          <a:p>
            <a:pPr>
              <a:lnSpc>
                <a:spcPct val="115000"/>
              </a:lnSpc>
              <a:spcAft>
                <a:spcPts val="800"/>
              </a:spcAft>
            </a:pPr>
            <a:r>
              <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rPr>
              <a:t>Lender perspective, portal requirement:</a:t>
            </a: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26126" y="570948"/>
            <a:ext cx="8395061" cy="4315733"/>
          </a:xfrm>
          <a:prstGeom prst="rect">
            <a:avLst/>
          </a:prstGeom>
          <a:noFill/>
        </p:spPr>
        <p:txBody>
          <a:bodyPr wrap="square">
            <a:spAutoFit/>
          </a:bodyPr>
          <a:lstStyle/>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Arial" panose="020B0604020202020204" pitchFamily="34" charset="0"/>
              </a:rPr>
              <a:t>Expectation and rationale: (Assume no priority in orders)</a:t>
            </a:r>
          </a:p>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Arial" panose="020B0604020202020204" pitchFamily="34" charset="0"/>
              </a:rPr>
              <a:t>	List top 10 wishes and rationale as business owner</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Compliance - Adaptability for regulatory standards to avoid operational risk (fines, license cancellation)</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Standardize - Universal workflow design for diverse products</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Arial" panose="020B0604020202020204" pitchFamily="34" charset="0"/>
              </a:rPr>
              <a:t>Business Intelligence - Capability in business analytics (client value, operational KPIs, product trend)</a:t>
            </a:r>
            <a:endPar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Easy-to-use - Accessible for everybody</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Authorization - Ability in setting customized authorization level between users to facilitate business use cases</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Automation - Ability in automated risk monitoring, KPIs tracking, notifications </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Exceptional handling </a:t>
            </a:r>
            <a:r>
              <a:rPr lang="en-US" altLang="zh-HK" sz="1400" kern="100" dirty="0">
                <a:latin typeface="Times New Roman" panose="02020603050405020304" pitchFamily="18" charset="0"/>
                <a:ea typeface="新細明體" panose="02020500000000000000" pitchFamily="18" charset="-120"/>
                <a:cs typeface="Arial" panose="020B0604020202020204" pitchFamily="34" charset="0"/>
              </a:rPr>
              <a:t>– Adaptability in manual intervention</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Secured - Reliability in information protection</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Communication - Ability to facilitate users communication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Arial" panose="020B0604020202020204" pitchFamily="34" charset="0"/>
              </a:rPr>
              <a:t>Editable - Flexibility to facilitate adjustment in product information, client profiles, promotion materials</a:t>
            </a:r>
            <a:endPar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788550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26125" y="0"/>
            <a:ext cx="12437107" cy="1043619"/>
          </a:xfrm>
          <a:prstGeom prst="rect">
            <a:avLst/>
          </a:prstGeom>
          <a:noFill/>
        </p:spPr>
        <p:txBody>
          <a:bodyPr wrap="square">
            <a:spAutoFit/>
          </a:bodyPr>
          <a:lstStyle/>
          <a:p>
            <a:pPr>
              <a:lnSpc>
                <a:spcPct val="115000"/>
              </a:lnSpc>
              <a:spcAft>
                <a:spcPts val="800"/>
              </a:spcAft>
            </a:pPr>
            <a:r>
              <a:rPr lang="en-US" altLang="zh-HK" sz="2800" kern="100" dirty="0">
                <a:effectLst/>
                <a:latin typeface="Times New Roman" panose="02020603050405020304" pitchFamily="18" charset="0"/>
                <a:ea typeface="新細明體" panose="02020500000000000000" pitchFamily="18" charset="-120"/>
                <a:cs typeface="Times New Roman" panose="02020603050405020304" pitchFamily="18" charset="0"/>
              </a:rPr>
              <a:t>Q1Task1 V</a:t>
            </a:r>
            <a:r>
              <a:rPr lang="en-US" altLang="zh-HK" sz="2800" dirty="0">
                <a:latin typeface="Times New Roman" panose="02020603050405020304" pitchFamily="18" charset="0"/>
                <a:cs typeface="Times New Roman" panose="02020603050405020304" pitchFamily="18" charset="0"/>
              </a:rPr>
              <a:t>arious interactions (for both borrower and lender) and key characteristics of portal to facilitate good experience </a:t>
            </a:r>
            <a:endParaRPr lang="en-US" altLang="zh-HK" sz="2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87084" y="1244785"/>
            <a:ext cx="5915364" cy="3578800"/>
          </a:xfrm>
          <a:prstGeom prst="rect">
            <a:avLst/>
          </a:prstGeom>
          <a:noFill/>
        </p:spPr>
        <p:txBody>
          <a:bodyPr wrap="square">
            <a:spAutoFit/>
          </a:bodyPr>
          <a:lstStyle/>
          <a:p>
            <a:pPr>
              <a:lnSpc>
                <a:spcPct val="115000"/>
              </a:lnSpc>
              <a:spcAft>
                <a:spcPts val="800"/>
              </a:spcAft>
            </a:pPr>
            <a:r>
              <a:rPr lang="en-US" altLang="zh-TW" sz="2000" b="1" kern="100" dirty="0">
                <a:latin typeface="Times New Roman" panose="02020603050405020304" pitchFamily="18" charset="0"/>
                <a:ea typeface="新細明體" panose="02020500000000000000" pitchFamily="18" charset="-120"/>
                <a:cs typeface="Arial" panose="020B0604020202020204" pitchFamily="34" charset="0"/>
              </a:rPr>
              <a:t>Various interactions:</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Anytime everywhere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E</a:t>
            </a: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fficient </a:t>
            </a:r>
            <a:endParaRPr lang="en-US" altLang="zh-HK" sz="1200" strike="sngStrike"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P</a:t>
            </a: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redictable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S</a:t>
            </a: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ecured </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High availability</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Informative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Customized service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Progress update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Reminder for payment</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Device friendly</a:t>
            </a:r>
            <a:endPar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 name="文字方塊 3">
            <a:extLst>
              <a:ext uri="{FF2B5EF4-FFF2-40B4-BE49-F238E27FC236}">
                <a16:creationId xmlns:a16="http://schemas.microsoft.com/office/drawing/2014/main" id="{DAC4033A-357D-7973-89CE-7E7B7CFBA720}"/>
              </a:ext>
            </a:extLst>
          </p:cNvPr>
          <p:cNvSpPr txBox="1"/>
          <p:nvPr/>
        </p:nvSpPr>
        <p:spPr>
          <a:xfrm>
            <a:off x="2677251" y="1386362"/>
            <a:ext cx="3243715" cy="3437223"/>
          </a:xfrm>
          <a:prstGeom prst="rect">
            <a:avLst/>
          </a:prstGeom>
          <a:noFill/>
        </p:spPr>
        <p:txBody>
          <a:bodyPr wrap="square">
            <a:spAutoFit/>
          </a:bodyPr>
          <a:lstStyle/>
          <a:p>
            <a:pPr>
              <a:lnSpc>
                <a:spcPct val="115000"/>
              </a:lnSpc>
              <a:spcAft>
                <a:spcPts val="800"/>
              </a:spcAft>
            </a:pPr>
            <a:endParaRPr lang="en-US" altLang="zh-TW" sz="1200" strike="sngStrike" kern="100" dirty="0">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Compliance </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Standardize</a:t>
            </a:r>
            <a:endPar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Business Intelligence</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Easy-to-use</a:t>
            </a: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Authorization</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Automation</a:t>
            </a:r>
            <a:endParaRPr lang="en-US" altLang="zh-HK" sz="1200" strike="sngStrike"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Exceptional capability</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Secured </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Communication </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Editable</a:t>
            </a:r>
            <a:endPar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 name="文字方塊 10">
            <a:extLst>
              <a:ext uri="{FF2B5EF4-FFF2-40B4-BE49-F238E27FC236}">
                <a16:creationId xmlns:a16="http://schemas.microsoft.com/office/drawing/2014/main" id="{BC934E64-B2E3-38D2-E35F-1494A7848468}"/>
              </a:ext>
            </a:extLst>
          </p:cNvPr>
          <p:cNvSpPr txBox="1"/>
          <p:nvPr/>
        </p:nvSpPr>
        <p:spPr>
          <a:xfrm>
            <a:off x="6096000" y="1264452"/>
            <a:ext cx="5412509" cy="5153590"/>
          </a:xfrm>
          <a:prstGeom prst="rect">
            <a:avLst/>
          </a:prstGeom>
          <a:noFill/>
        </p:spPr>
        <p:txBody>
          <a:bodyPr wrap="square">
            <a:spAutoFit/>
          </a:bodyPr>
          <a:lstStyle/>
          <a:p>
            <a:pPr>
              <a:lnSpc>
                <a:spcPct val="115000"/>
              </a:lnSpc>
              <a:spcAft>
                <a:spcPts val="800"/>
              </a:spcAft>
            </a:pPr>
            <a:r>
              <a:rPr lang="en-US" altLang="zh-TW" sz="2000" b="1" kern="100" dirty="0">
                <a:latin typeface="Times New Roman" panose="02020603050405020304" pitchFamily="18" charset="0"/>
                <a:ea typeface="新細明體" panose="02020500000000000000" pitchFamily="18" charset="-120"/>
                <a:cs typeface="Arial" panose="020B0604020202020204" pitchFamily="34" charset="0"/>
              </a:rPr>
              <a:t>Key</a:t>
            </a:r>
            <a:r>
              <a:rPr lang="zh-TW" altLang="en-US" sz="2000" b="1"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2000" b="1" kern="100" dirty="0">
                <a:latin typeface="Times New Roman" panose="02020603050405020304" pitchFamily="18" charset="0"/>
                <a:ea typeface="新細明體" panose="02020500000000000000" pitchFamily="18" charset="-120"/>
                <a:cs typeface="Arial" panose="020B0604020202020204" pitchFamily="34" charset="0"/>
              </a:rPr>
              <a:t>Characteristics:</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Reliable, high availability system architecture </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User-friendly interface, efficient workflow design</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Progress bar to show application status</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Secured in information protection</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Business analytic service for borrower and lender</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Payment reminder</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Responsive web application</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Adaptability in regulatory adjustment</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Universal design to fit 3 types of loan product</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Ability for different user authorization level</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Process automation for enhanced efficiency</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Manual intervention possibility</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Chat functions between users</a:t>
            </a:r>
          </a:p>
          <a:p>
            <a:pPr marL="171450" indent="-171450">
              <a:lnSpc>
                <a:spcPct val="115000"/>
              </a:lnSpc>
              <a:spcAft>
                <a:spcPts val="800"/>
              </a:spcAft>
              <a:buFont typeface="Arial" panose="020B0604020202020204" pitchFamily="34" charset="0"/>
              <a:buChar char="•"/>
            </a:pP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p:txBody>
      </p:sp>
      <p:sp>
        <p:nvSpPr>
          <p:cNvPr id="13" name="文字方塊 12">
            <a:extLst>
              <a:ext uri="{FF2B5EF4-FFF2-40B4-BE49-F238E27FC236}">
                <a16:creationId xmlns:a16="http://schemas.microsoft.com/office/drawing/2014/main" id="{87B110CF-BE6B-328A-6E50-3B1085EA9F38}"/>
              </a:ext>
            </a:extLst>
          </p:cNvPr>
          <p:cNvSpPr txBox="1"/>
          <p:nvPr/>
        </p:nvSpPr>
        <p:spPr>
          <a:xfrm>
            <a:off x="0" y="6180095"/>
            <a:ext cx="10972802" cy="917559"/>
          </a:xfrm>
          <a:prstGeom prst="rect">
            <a:avLst/>
          </a:prstGeom>
          <a:noFill/>
        </p:spPr>
        <p:txBody>
          <a:bodyPr wrap="square">
            <a:spAutoFit/>
          </a:bodyPr>
          <a:lstStyle/>
          <a:p>
            <a:pPr>
              <a:lnSpc>
                <a:spcPct val="115000"/>
              </a:lnSpc>
              <a:spcAft>
                <a:spcPts val="800"/>
              </a:spcAft>
            </a:pP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a:t>
            </a: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Revisit to the list after completion of workflow/ use case diagram to ensure every essential characteristics are captured.</a:t>
            </a:r>
          </a:p>
          <a:p>
            <a:pPr>
              <a:lnSpc>
                <a:spcPct val="115000"/>
              </a:lnSpc>
              <a:spcAft>
                <a:spcPts val="800"/>
              </a:spcAft>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(added after diagram is completed): </a:t>
            </a: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Database Recovery, Connectivity to external vendor </a:t>
            </a: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(these are crucial for operation efficiency, should be count into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Key</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Characteristics)</a:t>
            </a: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 </a:t>
            </a:r>
          </a:p>
          <a:p>
            <a:pPr>
              <a:lnSpc>
                <a:spcPct val="115000"/>
              </a:lnSpc>
              <a:spcAft>
                <a:spcPts val="800"/>
              </a:spcAft>
            </a:pP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641448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0" y="0"/>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Functional Use Case Diagram</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0" y="629990"/>
            <a:ext cx="8395061" cy="4734886"/>
          </a:xfrm>
          <a:prstGeom prst="rect">
            <a:avLst/>
          </a:prstGeom>
          <a:noFill/>
        </p:spPr>
        <p:txBody>
          <a:bodyPr wrap="square">
            <a:spAutoFit/>
          </a:bodyPr>
          <a:lstStyle/>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8395061" y="4685162"/>
            <a:ext cx="3796939" cy="1447769"/>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Remarks: 3 main roles in loan processing (simplified)</a:t>
            </a:r>
          </a:p>
          <a:p>
            <a:pPr>
              <a:lnSpc>
                <a:spcPct val="115000"/>
              </a:lnSpc>
              <a:spcAft>
                <a:spcPts val="800"/>
              </a:spcAft>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Loan admin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involves in case processing excluding approval.</a:t>
            </a:r>
          </a:p>
          <a:p>
            <a:pPr>
              <a:lnSpc>
                <a:spcPct val="115000"/>
              </a:lnSpc>
              <a:spcAft>
                <a:spcPts val="800"/>
              </a:spcAft>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Loan approver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acts as independent risk gatekeeper, focusing on Loan decisioning. </a:t>
            </a:r>
          </a:p>
          <a:p>
            <a:pPr>
              <a:lnSpc>
                <a:spcPct val="115000"/>
              </a:lnSpc>
              <a:spcAft>
                <a:spcPts val="800"/>
              </a:spcAft>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Service Provider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(external vendor) facilitating the workflow (Electronic ID verification/ Credit rating service provider)</a:t>
            </a:r>
          </a:p>
        </p:txBody>
      </p:sp>
      <p:graphicFrame>
        <p:nvGraphicFramePr>
          <p:cNvPr id="9" name="表格 8">
            <a:extLst>
              <a:ext uri="{FF2B5EF4-FFF2-40B4-BE49-F238E27FC236}">
                <a16:creationId xmlns:a16="http://schemas.microsoft.com/office/drawing/2014/main" id="{2C0F19C2-78CB-4FE7-1BEF-6CB7A09A82BA}"/>
              </a:ext>
            </a:extLst>
          </p:cNvPr>
          <p:cNvGraphicFramePr>
            <a:graphicFrameLocks noGrp="1"/>
          </p:cNvGraphicFramePr>
          <p:nvPr>
            <p:extLst>
              <p:ext uri="{D42A27DB-BD31-4B8C-83A1-F6EECF244321}">
                <p14:modId xmlns:p14="http://schemas.microsoft.com/office/powerpoint/2010/main" val="2895881194"/>
              </p:ext>
            </p:extLst>
          </p:nvPr>
        </p:nvGraphicFramePr>
        <p:xfrm>
          <a:off x="8516743" y="161162"/>
          <a:ext cx="2718607" cy="4524012"/>
        </p:xfrm>
        <a:graphic>
          <a:graphicData uri="http://schemas.openxmlformats.org/drawingml/2006/table">
            <a:tbl>
              <a:tblPr>
                <a:tableStyleId>{5C22544A-7EE6-4342-B048-85BDC9FD1C3A}</a:tableStyleId>
              </a:tblPr>
              <a:tblGrid>
                <a:gridCol w="2718607">
                  <a:extLst>
                    <a:ext uri="{9D8B030D-6E8A-4147-A177-3AD203B41FA5}">
                      <a16:colId xmlns:a16="http://schemas.microsoft.com/office/drawing/2014/main" val="3903500372"/>
                    </a:ext>
                  </a:extLst>
                </a:gridCol>
              </a:tblGrid>
              <a:tr h="167556">
                <a:tc>
                  <a:txBody>
                    <a:bodyPr/>
                    <a:lstStyle/>
                    <a:p>
                      <a:pPr algn="l" fontAlgn="ctr"/>
                      <a:r>
                        <a:rPr lang="en-US" sz="800" u="none" strike="noStrike">
                          <a:effectLst/>
                        </a:rPr>
                        <a:t>Borrower</a:t>
                      </a:r>
                      <a:endParaRPr lang="en-US" sz="800" b="1"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267392542"/>
                  </a:ext>
                </a:extLst>
              </a:tr>
              <a:tr h="167556">
                <a:tc>
                  <a:txBody>
                    <a:bodyPr/>
                    <a:lstStyle/>
                    <a:p>
                      <a:pPr algn="l" fontAlgn="ctr"/>
                      <a:r>
                        <a:rPr lang="en-US" sz="800" u="none" strike="noStrike">
                          <a:effectLst/>
                        </a:rPr>
                        <a:t>view product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872533362"/>
                  </a:ext>
                </a:extLst>
              </a:tr>
              <a:tr h="167556">
                <a:tc>
                  <a:txBody>
                    <a:bodyPr/>
                    <a:lstStyle/>
                    <a:p>
                      <a:pPr algn="l" fontAlgn="ctr"/>
                      <a:r>
                        <a:rPr lang="en-US" sz="800" u="none" strike="noStrike">
                          <a:effectLst/>
                        </a:rPr>
                        <a:t>compile application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485773811"/>
                  </a:ext>
                </a:extLst>
              </a:tr>
              <a:tr h="167556">
                <a:tc>
                  <a:txBody>
                    <a:bodyPr/>
                    <a:lstStyle/>
                    <a:p>
                      <a:pPr algn="l" fontAlgn="ctr"/>
                      <a:r>
                        <a:rPr lang="en-US" sz="800" u="none" strike="noStrike">
                          <a:effectLst/>
                        </a:rPr>
                        <a:t>loan contract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980540822"/>
                  </a:ext>
                </a:extLst>
              </a:tr>
              <a:tr h="167556">
                <a:tc>
                  <a:txBody>
                    <a:bodyPr/>
                    <a:lstStyle/>
                    <a:p>
                      <a:pPr algn="l" fontAlgn="ctr"/>
                      <a:r>
                        <a:rPr lang="en-US" sz="800" u="none" strike="noStrike">
                          <a:effectLst/>
                        </a:rPr>
                        <a:t>loan payment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468533613"/>
                  </a:ext>
                </a:extLst>
              </a:tr>
              <a:tr h="167556">
                <a:tc>
                  <a:txBody>
                    <a:bodyPr/>
                    <a:lstStyle/>
                    <a:p>
                      <a:pPr algn="l" fontAlgn="ctr"/>
                      <a:r>
                        <a:rPr lang="en-US" sz="800" u="none" strike="noStrike">
                          <a:effectLst/>
                        </a:rPr>
                        <a:t>notification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604829081"/>
                  </a:ext>
                </a:extLst>
              </a:tr>
              <a:tr h="167556">
                <a:tc>
                  <a:txBody>
                    <a:bodyPr/>
                    <a:lstStyle/>
                    <a:p>
                      <a:pPr algn="l" fontAlgn="ctr"/>
                      <a:r>
                        <a:rPr lang="en-US" sz="800" u="none" strike="noStrike">
                          <a:effectLst/>
                        </a:rPr>
                        <a:t>report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756514592"/>
                  </a:ext>
                </a:extLst>
              </a:tr>
              <a:tr h="167556">
                <a:tc>
                  <a:txBody>
                    <a:bodyPr/>
                    <a:lstStyle/>
                    <a:p>
                      <a:pPr algn="l" fontAlgn="ctr"/>
                      <a:r>
                        <a:rPr lang="en-US" sz="800" u="none" strike="noStrike">
                          <a:effectLst/>
                        </a:rPr>
                        <a:t>document upload</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417434947"/>
                  </a:ext>
                </a:extLst>
              </a:tr>
              <a:tr h="167556">
                <a:tc>
                  <a:txBody>
                    <a:bodyPr/>
                    <a:lstStyle/>
                    <a:p>
                      <a:pPr algn="l" fontAlgn="ctr"/>
                      <a:endParaRPr lang="zh-HK"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99764432"/>
                  </a:ext>
                </a:extLst>
              </a:tr>
              <a:tr h="167556">
                <a:tc>
                  <a:txBody>
                    <a:bodyPr/>
                    <a:lstStyle/>
                    <a:p>
                      <a:pPr algn="l" fontAlgn="ctr"/>
                      <a:r>
                        <a:rPr lang="en-US" sz="800" u="none" strike="noStrike">
                          <a:effectLst/>
                        </a:rPr>
                        <a:t>Loan admin</a:t>
                      </a:r>
                      <a:endParaRPr lang="en-US" sz="800" b="1"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526684134"/>
                  </a:ext>
                </a:extLst>
              </a:tr>
              <a:tr h="167556">
                <a:tc>
                  <a:txBody>
                    <a:bodyPr/>
                    <a:lstStyle/>
                    <a:p>
                      <a:pPr algn="l" fontAlgn="ctr"/>
                      <a:r>
                        <a:rPr lang="en-US" sz="800" u="none" strike="noStrike">
                          <a:effectLst/>
                        </a:rPr>
                        <a:t>view product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964422913"/>
                  </a:ext>
                </a:extLst>
              </a:tr>
              <a:tr h="167556">
                <a:tc>
                  <a:txBody>
                    <a:bodyPr/>
                    <a:lstStyle/>
                    <a:p>
                      <a:pPr algn="l" fontAlgn="ctr"/>
                      <a:r>
                        <a:rPr lang="en-US" sz="800" u="none" strike="noStrike" dirty="0">
                          <a:effectLst/>
                        </a:rPr>
                        <a:t>compile application</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202843685"/>
                  </a:ext>
                </a:extLst>
              </a:tr>
              <a:tr h="167556">
                <a:tc>
                  <a:txBody>
                    <a:bodyPr/>
                    <a:lstStyle/>
                    <a:p>
                      <a:pPr algn="l" fontAlgn="ctr"/>
                      <a:r>
                        <a:rPr lang="en-US" sz="800" u="none" strike="noStrike" dirty="0">
                          <a:effectLst/>
                        </a:rPr>
                        <a:t>verify application</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61420637"/>
                  </a:ext>
                </a:extLst>
              </a:tr>
              <a:tr h="167556">
                <a:tc>
                  <a:txBody>
                    <a:bodyPr/>
                    <a:lstStyle/>
                    <a:p>
                      <a:pPr algn="l" fontAlgn="ctr"/>
                      <a:r>
                        <a:rPr lang="en-US" sz="800" u="none" strike="noStrike">
                          <a:effectLst/>
                        </a:rPr>
                        <a:t>loan payment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084955886"/>
                  </a:ext>
                </a:extLst>
              </a:tr>
              <a:tr h="167556">
                <a:tc>
                  <a:txBody>
                    <a:bodyPr/>
                    <a:lstStyle/>
                    <a:p>
                      <a:pPr algn="l" fontAlgn="ctr"/>
                      <a:r>
                        <a:rPr lang="en-US" sz="800" u="none" strike="noStrike" dirty="0">
                          <a:effectLst/>
                        </a:rPr>
                        <a:t>notification</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809911587"/>
                  </a:ext>
                </a:extLst>
              </a:tr>
              <a:tr h="167556">
                <a:tc>
                  <a:txBody>
                    <a:bodyPr/>
                    <a:lstStyle/>
                    <a:p>
                      <a:pPr algn="l" fontAlgn="ctr"/>
                      <a:r>
                        <a:rPr lang="en-US" sz="800" u="none" strike="noStrike">
                          <a:effectLst/>
                        </a:rPr>
                        <a:t>report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479226671"/>
                  </a:ext>
                </a:extLst>
              </a:tr>
              <a:tr h="167556">
                <a:tc>
                  <a:txBody>
                    <a:bodyPr/>
                    <a:lstStyle/>
                    <a:p>
                      <a:pPr algn="l" fontAlgn="ctr"/>
                      <a:r>
                        <a:rPr lang="en-US" sz="800" u="none" strike="noStrike" dirty="0">
                          <a:effectLst/>
                        </a:rPr>
                        <a:t>user management</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4603128"/>
                  </a:ext>
                </a:extLst>
              </a:tr>
              <a:tr h="167556">
                <a:tc>
                  <a:txBody>
                    <a:bodyPr/>
                    <a:lstStyle/>
                    <a:p>
                      <a:pPr algn="l" fontAlgn="ctr"/>
                      <a:r>
                        <a:rPr lang="en-US" sz="800" u="none" strike="noStrike" dirty="0">
                          <a:effectLst/>
                        </a:rPr>
                        <a:t>document upload</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662748699"/>
                  </a:ext>
                </a:extLst>
              </a:tr>
              <a:tr h="167556">
                <a:tc>
                  <a:txBody>
                    <a:bodyPr/>
                    <a:lstStyle/>
                    <a:p>
                      <a:pPr algn="l" fontAlgn="ctr"/>
                      <a:endParaRPr lang="zh-HK"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07002275"/>
                  </a:ext>
                </a:extLst>
              </a:tr>
              <a:tr h="167556">
                <a:tc>
                  <a:txBody>
                    <a:bodyPr/>
                    <a:lstStyle/>
                    <a:p>
                      <a:pPr algn="l" fontAlgn="ctr"/>
                      <a:r>
                        <a:rPr lang="en-US" sz="800" u="none" strike="noStrike" dirty="0">
                          <a:effectLst/>
                        </a:rPr>
                        <a:t>Loan approver</a:t>
                      </a:r>
                      <a:endParaRPr lang="en-US" sz="8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614872754"/>
                  </a:ext>
                </a:extLst>
              </a:tr>
              <a:tr h="167556">
                <a:tc>
                  <a:txBody>
                    <a:bodyPr/>
                    <a:lstStyle/>
                    <a:p>
                      <a:pPr algn="l" fontAlgn="ctr"/>
                      <a:r>
                        <a:rPr lang="en-US" sz="800" u="none" strike="noStrike">
                          <a:effectLst/>
                        </a:rPr>
                        <a:t>loan contract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777847294"/>
                  </a:ext>
                </a:extLst>
              </a:tr>
              <a:tr h="167556">
                <a:tc>
                  <a:txBody>
                    <a:bodyPr/>
                    <a:lstStyle/>
                    <a:p>
                      <a:pPr algn="l" fontAlgn="ctr"/>
                      <a:r>
                        <a:rPr lang="en-US" sz="800" u="none" strike="noStrike">
                          <a:effectLst/>
                        </a:rPr>
                        <a:t>identity verification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793281208"/>
                  </a:ext>
                </a:extLst>
              </a:tr>
              <a:tr h="167556">
                <a:tc>
                  <a:txBody>
                    <a:bodyPr/>
                    <a:lstStyle/>
                    <a:p>
                      <a:pPr algn="l" fontAlgn="ctr"/>
                      <a:r>
                        <a:rPr lang="en-US" sz="800" u="none" strike="noStrike">
                          <a:effectLst/>
                        </a:rPr>
                        <a:t>credit report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341141818"/>
                  </a:ext>
                </a:extLst>
              </a:tr>
              <a:tr h="167556">
                <a:tc>
                  <a:txBody>
                    <a:bodyPr/>
                    <a:lstStyle/>
                    <a:p>
                      <a:pPr algn="l" fontAlgn="ctr"/>
                      <a:endParaRPr lang="zh-HK"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696881815"/>
                  </a:ext>
                </a:extLst>
              </a:tr>
              <a:tr h="167556">
                <a:tc>
                  <a:txBody>
                    <a:bodyPr/>
                    <a:lstStyle/>
                    <a:p>
                      <a:pPr algn="l" fontAlgn="ctr"/>
                      <a:r>
                        <a:rPr lang="en-US" sz="800" u="none" strike="noStrike">
                          <a:effectLst/>
                        </a:rPr>
                        <a:t>Service Provider</a:t>
                      </a:r>
                      <a:endParaRPr lang="en-US" sz="800" b="1"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4201603176"/>
                  </a:ext>
                </a:extLst>
              </a:tr>
              <a:tr h="167556">
                <a:tc>
                  <a:txBody>
                    <a:bodyPr/>
                    <a:lstStyle/>
                    <a:p>
                      <a:pPr algn="l" fontAlgn="ctr"/>
                      <a:r>
                        <a:rPr lang="en-US" sz="800" u="none" strike="noStrike">
                          <a:effectLst/>
                        </a:rPr>
                        <a:t>Identity verification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4213420660"/>
                  </a:ext>
                </a:extLst>
              </a:tr>
              <a:tr h="167556">
                <a:tc>
                  <a:txBody>
                    <a:bodyPr/>
                    <a:lstStyle/>
                    <a:p>
                      <a:pPr algn="l" fontAlgn="ctr"/>
                      <a:r>
                        <a:rPr lang="en-US" sz="800" u="none" strike="noStrike" dirty="0">
                          <a:effectLst/>
                        </a:rPr>
                        <a:t>Credit report</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444520759"/>
                  </a:ext>
                </a:extLst>
              </a:tr>
            </a:tbl>
          </a:graphicData>
        </a:graphic>
      </p:graphicFrame>
      <p:pic>
        <p:nvPicPr>
          <p:cNvPr id="11" name="圖片 10" descr="一張含有 文字, 筆跡, 紙張, 紙製品 的圖片&#10;&#10;自動產生的描述">
            <a:extLst>
              <a:ext uri="{FF2B5EF4-FFF2-40B4-BE49-F238E27FC236}">
                <a16:creationId xmlns:a16="http://schemas.microsoft.com/office/drawing/2014/main" id="{3E3ECCAE-38B0-3425-750B-4DCB7DF2E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51649" y="-503552"/>
            <a:ext cx="6309901" cy="8413201"/>
          </a:xfrm>
          <a:prstGeom prst="rect">
            <a:avLst/>
          </a:prstGeom>
        </p:spPr>
      </p:pic>
    </p:spTree>
    <p:extLst>
      <p:ext uri="{BB962C8B-B14F-4D97-AF65-F5344CB8AC3E}">
        <p14:creationId xmlns:p14="http://schemas.microsoft.com/office/powerpoint/2010/main" val="4184992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0" y="-78777"/>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Borrower journey – Residential Loan</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7632000" y="469322"/>
            <a:ext cx="4553893" cy="3022559"/>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Assumption: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Diagram for Happy Flow for borrower only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 agreement is attached when borrower receiving approval result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Identity verification is a one-step simply process for borrower, and they gets the result instantly</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 happy flow, document verification and lender acceptance were completed by system in real-time. Borrower gets the results of each process in a very short period. Waiting period ignorable.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agreement is digitally signed through portal in real-time.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Portal had automated loan disbursement process for happy flow borrower.</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228600" indent="-228600">
              <a:lnSpc>
                <a:spcPct val="115000"/>
              </a:lnSpc>
              <a:spcAft>
                <a:spcPts val="800"/>
              </a:spcAft>
              <a:buFont typeface="+mj-lt"/>
              <a:buAutoNum type="arabicPeriod"/>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10" name="圖片 9" descr="一張含有 文字, 圖畫, 寫生, 筆跡 的圖片&#10;&#10;自動產生的描述">
            <a:extLst>
              <a:ext uri="{FF2B5EF4-FFF2-40B4-BE49-F238E27FC236}">
                <a16:creationId xmlns:a16="http://schemas.microsoft.com/office/drawing/2014/main" id="{D52D6EC0-67DC-6452-01FA-0EF06C636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323"/>
            <a:ext cx="7632000" cy="5977364"/>
          </a:xfrm>
          <a:prstGeom prst="rect">
            <a:avLst/>
          </a:prstGeom>
        </p:spPr>
      </p:pic>
    </p:spTree>
    <p:extLst>
      <p:ext uri="{BB962C8B-B14F-4D97-AF65-F5344CB8AC3E}">
        <p14:creationId xmlns:p14="http://schemas.microsoft.com/office/powerpoint/2010/main" val="3802811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0" y="-95334"/>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Borrower journey – Fix &amp; Flip Loan</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8003263" y="452765"/>
            <a:ext cx="4188737" cy="4876912"/>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Assumption: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Same approval process with</a:t>
            </a:r>
            <a:r>
              <a:rPr lang="zh-TW" altLang="en-US"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Residential Loan in happy flow (Fix &amp; Flip Loans) for borrower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 agreement is attached when borrower receiving approval result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Identity verification is a one-step simply process for borrower, and they gets the result instantly</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 happy flow, document verification and lender acceptance were completed by system in real-time. Borrower gets the results of each process in a very short period. Waiting period ignorable.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agreement is digitally signed through portal in real-time.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Portal had automated loan disbursement process for happy flow borrower.</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Remarks:</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Main differences in Fix &amp; Flip loans when compared to residential loans:</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Document submission requirement is different: renovation quotation and schedule plan are needed</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Disbursement process might split into stages instead of one-time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Higher interest rate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Shorter tenor</a:t>
            </a:r>
          </a:p>
        </p:txBody>
      </p:sp>
      <p:pic>
        <p:nvPicPr>
          <p:cNvPr id="15" name="圖片 14" descr="一張含有 文字, 筆跡, 圖畫, 寫生 的圖片&#10;&#10;自動產生的描述">
            <a:extLst>
              <a:ext uri="{FF2B5EF4-FFF2-40B4-BE49-F238E27FC236}">
                <a16:creationId xmlns:a16="http://schemas.microsoft.com/office/drawing/2014/main" id="{55C7B141-868D-8B1B-EA38-1609BD9A4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1818"/>
            <a:ext cx="7992000" cy="5994000"/>
          </a:xfrm>
          <a:prstGeom prst="rect">
            <a:avLst/>
          </a:prstGeom>
        </p:spPr>
      </p:pic>
    </p:spTree>
    <p:extLst>
      <p:ext uri="{BB962C8B-B14F-4D97-AF65-F5344CB8AC3E}">
        <p14:creationId xmlns:p14="http://schemas.microsoft.com/office/powerpoint/2010/main" val="2094603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738623"/>
            <a:ext cx="8395061" cy="4734886"/>
          </a:xfrm>
          <a:prstGeom prst="rect">
            <a:avLst/>
          </a:prstGeom>
          <a:noFill/>
        </p:spPr>
        <p:txBody>
          <a:bodyPr wrap="square">
            <a:spAutoFit/>
          </a:bodyPr>
          <a:lstStyle/>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pic>
        <p:nvPicPr>
          <p:cNvPr id="14" name="圖片 13" descr="一張含有 文字, 筆跡, 筆記本, 紙張 的圖片&#10;&#10;自動產生的描述">
            <a:extLst>
              <a:ext uri="{FF2B5EF4-FFF2-40B4-BE49-F238E27FC236}">
                <a16:creationId xmlns:a16="http://schemas.microsoft.com/office/drawing/2014/main" id="{DBE3B516-433B-05EA-D9FF-D2D16FAD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96000" y="-472570"/>
            <a:ext cx="5976000" cy="7968000"/>
          </a:xfrm>
          <a:prstGeom prst="rect">
            <a:avLst/>
          </a:prstGeom>
        </p:spPr>
      </p:pic>
      <p:sp>
        <p:nvSpPr>
          <p:cNvPr id="15" name="文字方塊 14">
            <a:extLst>
              <a:ext uri="{FF2B5EF4-FFF2-40B4-BE49-F238E27FC236}">
                <a16:creationId xmlns:a16="http://schemas.microsoft.com/office/drawing/2014/main" id="{CB1A0917-400B-DBA1-0FB3-174781206EAE}"/>
              </a:ext>
            </a:extLst>
          </p:cNvPr>
          <p:cNvSpPr txBox="1"/>
          <p:nvPr/>
        </p:nvSpPr>
        <p:spPr>
          <a:xfrm>
            <a:off x="7968000" y="523429"/>
            <a:ext cx="4223999" cy="4951292"/>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Assumption: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Same approval process with Residential, Fix &amp; Flip</a:t>
            </a:r>
            <a:r>
              <a:rPr lang="zh-TW" altLang="en-US"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Loans in happy flow  (Line of Credit) for borrower</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 agreement is attached when borrower receiving approval result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Identity verification is a one-step simply process for borrower, and they gets the result instantly</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 happy flow, document verification and lender acceptance were completed by system in real-time. Borrower gets the results of each process in a very short period. Waiting period ignorable.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agreement is digitally signed through portal in real-time.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Portal had automated loan disbursement process for happy flow borrower.</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Lender have full decision in reviewing client account status and renewal for client agreement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won’t actively asking for account renewal/ closure</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Remarks:</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Main differences between Line of Credit and the other two types of  loans:</a:t>
            </a:r>
          </a:p>
          <a:p>
            <a:pPr marL="228600" indent="-228600">
              <a:lnSpc>
                <a:spcPct val="115000"/>
              </a:lnSpc>
              <a:spcAft>
                <a:spcPts val="800"/>
              </a:spcAf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No disbursement process. If no account usage, no repayment process.</a:t>
            </a:r>
          </a:p>
          <a:p>
            <a:pPr marL="228600" indent="-228600">
              <a:lnSpc>
                <a:spcPct val="115000"/>
              </a:lnSpc>
              <a:spcAft>
                <a:spcPts val="800"/>
              </a:spcAf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Line of credit products can have short or long duration with client, depending on the specific product features.</a:t>
            </a:r>
          </a:p>
          <a:p>
            <a:pPr marL="228600" indent="-228600">
              <a:lnSpc>
                <a:spcPct val="115000"/>
              </a:lnSpc>
              <a:spcAft>
                <a:spcPts val="800"/>
              </a:spcAf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Detailed workflows for different line of credit products may be different</a:t>
            </a:r>
          </a:p>
        </p:txBody>
      </p:sp>
      <p:sp>
        <p:nvSpPr>
          <p:cNvPr id="17" name="文字方塊 16">
            <a:extLst>
              <a:ext uri="{FF2B5EF4-FFF2-40B4-BE49-F238E27FC236}">
                <a16:creationId xmlns:a16="http://schemas.microsoft.com/office/drawing/2014/main" id="{387B0C07-1340-F3A9-EAA9-1301C467D758}"/>
              </a:ext>
            </a:extLst>
          </p:cNvPr>
          <p:cNvSpPr txBox="1"/>
          <p:nvPr/>
        </p:nvSpPr>
        <p:spPr>
          <a:xfrm>
            <a:off x="0" y="-95334"/>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Borrower journey – Line of Credit</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008349074"/>
      </p:ext>
    </p:extLst>
  </p:cSld>
  <p:clrMapOvr>
    <a:masterClrMapping/>
  </p:clrMapOvr>
</p:sld>
</file>

<file path=ppt/theme/theme1.xml><?xml version="1.0" encoding="utf-8"?>
<a:theme xmlns:a="http://schemas.openxmlformats.org/drawingml/2006/main" name="BjornVTI">
  <a:themeElements>
    <a:clrScheme name="AnalogousFromRegularSeed_2SEEDS">
      <a:dk1>
        <a:srgbClr val="000000"/>
      </a:dk1>
      <a:lt1>
        <a:srgbClr val="FFFFFF"/>
      </a:lt1>
      <a:dk2>
        <a:srgbClr val="1B2F2E"/>
      </a:dk2>
      <a:lt2>
        <a:srgbClr val="F3F1F0"/>
      </a:lt2>
      <a:accent1>
        <a:srgbClr val="3B9EB1"/>
      </a:accent1>
      <a:accent2>
        <a:srgbClr val="46B196"/>
      </a:accent2>
      <a:accent3>
        <a:srgbClr val="4D7EC3"/>
      </a:accent3>
      <a:accent4>
        <a:srgbClr val="B13B3E"/>
      </a:accent4>
      <a:accent5>
        <a:srgbClr val="C37B4D"/>
      </a:accent5>
      <a:accent6>
        <a:srgbClr val="B19A3B"/>
      </a:accent6>
      <a:hlink>
        <a:srgbClr val="C05944"/>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docProps/app.xml><?xml version="1.0" encoding="utf-8"?>
<Properties xmlns="http://schemas.openxmlformats.org/officeDocument/2006/extended-properties" xmlns:vt="http://schemas.openxmlformats.org/officeDocument/2006/docPropsVTypes">
  <TotalTime>0</TotalTime>
  <Words>2903</Words>
  <Application>Microsoft Office PowerPoint</Application>
  <PresentationFormat>寬螢幕</PresentationFormat>
  <Paragraphs>294</Paragraphs>
  <Slides>16</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16</vt:i4>
      </vt:variant>
    </vt:vector>
  </HeadingPairs>
  <TitlesOfParts>
    <vt:vector size="22" baseType="lpstr">
      <vt:lpstr>Söhne</vt:lpstr>
      <vt:lpstr>新細明體</vt:lpstr>
      <vt:lpstr>Arial</vt:lpstr>
      <vt:lpstr>Neue Haas Grotesk Text Pro</vt:lpstr>
      <vt:lpstr>Times New Roman</vt:lpstr>
      <vt:lpstr>BjornVTI</vt:lpstr>
      <vt:lpstr>Q1 –Task1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Q1 –Task1</dc:title>
  <dc:creator>Franco Fan</dc:creator>
  <cp:lastModifiedBy>Franco Fan</cp:lastModifiedBy>
  <cp:revision>10</cp:revision>
  <dcterms:created xsi:type="dcterms:W3CDTF">2024-01-17T01:44:05Z</dcterms:created>
  <dcterms:modified xsi:type="dcterms:W3CDTF">2024-01-24T02:24:47Z</dcterms:modified>
</cp:coreProperties>
</file>